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1" r:id="rId4"/>
    <p:sldId id="282" r:id="rId5"/>
    <p:sldId id="283" r:id="rId6"/>
    <p:sldId id="269" r:id="rId7"/>
    <p:sldId id="278" r:id="rId8"/>
    <p:sldId id="271" r:id="rId9"/>
    <p:sldId id="276" r:id="rId10"/>
    <p:sldId id="280" r:id="rId11"/>
    <p:sldId id="277" r:id="rId12"/>
    <p:sldId id="284" r:id="rId13"/>
    <p:sldId id="261" r:id="rId14"/>
    <p:sldId id="265" r:id="rId15"/>
    <p:sldId id="279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E02B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755" autoAdjust="0"/>
    <p:restoredTop sz="92181" autoAdjust="0"/>
  </p:normalViewPr>
  <p:slideViewPr>
    <p:cSldViewPr snapToGrid="0">
      <p:cViewPr>
        <p:scale>
          <a:sx n="50" d="100"/>
          <a:sy n="50" d="100"/>
        </p:scale>
        <p:origin x="-1212" y="-13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538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2359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117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666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479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319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591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027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279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921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716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054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y%20Compute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56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" name="AutoShape 2" descr="Kết quả hình ảnh cho hinh anh mo soi th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Kết quả hình ảnh cho hinh anh mo soi th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56005" y="1935480"/>
            <a:ext cx="9377892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dirty="0" smtClean="0"/>
              <a:t>2/ </a:t>
            </a:r>
            <a:r>
              <a:rPr lang="en-US" altLang="en-US" sz="4000" dirty="0" err="1" smtClean="0"/>
              <a:t>Việc</a:t>
            </a:r>
            <a:r>
              <a:rPr lang="en-US" altLang="en-US" sz="4000" dirty="0" smtClean="0"/>
              <a:t> </a:t>
            </a:r>
            <a:r>
              <a:rPr lang="en-US" altLang="en-US" sz="4000" dirty="0" err="1"/>
              <a:t>lập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làng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mới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ngoài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đảo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có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lợi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</a:t>
            </a:r>
            <a:r>
              <a:rPr lang="en-US" altLang="en-US" sz="4000" dirty="0" err="1">
                <a:cs typeface="Times New Roman" pitchFamily="18" charset="0"/>
              </a:rPr>
              <a:t>ì</a:t>
            </a:r>
            <a:r>
              <a:rPr lang="en-US" altLang="en-US" sz="4000" dirty="0">
                <a:cs typeface="Times New Roman" pitchFamily="18" charset="0"/>
              </a:rPr>
              <a:t>?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63880" y="2545080"/>
            <a:ext cx="1132332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0033CC"/>
                </a:solidFill>
              </a:rPr>
              <a:t>  </a:t>
            </a:r>
            <a:r>
              <a:rPr lang="en-US" altLang="en-US" sz="4000" dirty="0" err="1">
                <a:solidFill>
                  <a:srgbClr val="0033CC"/>
                </a:solidFill>
              </a:rPr>
              <a:t>Việc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lập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làng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mới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ngoài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đảo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có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lợi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mang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đến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cho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bà</a:t>
            </a:r>
            <a:r>
              <a:rPr lang="en-US" altLang="en-US" sz="4000" dirty="0">
                <a:solidFill>
                  <a:srgbClr val="0033CC"/>
                </a:solidFill>
              </a:rPr>
              <a:t> con </a:t>
            </a:r>
            <a:r>
              <a:rPr lang="en-US" altLang="en-US" sz="4000" dirty="0" err="1">
                <a:solidFill>
                  <a:srgbClr val="0033CC"/>
                </a:solidFill>
              </a:rPr>
              <a:t>dân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chài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nơi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sinh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sống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mới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có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điều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kiện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thuận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lợi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33CC"/>
                </a:solidFill>
              </a:rPr>
              <a:t>hơn</a:t>
            </a:r>
            <a:r>
              <a:rPr lang="en-US" altLang="en-US" sz="4000" dirty="0" smtClean="0">
                <a:solidFill>
                  <a:srgbClr val="0033CC"/>
                </a:solidFill>
              </a:rPr>
              <a:t>: </a:t>
            </a:r>
            <a:r>
              <a:rPr lang="en-US" altLang="en-US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4000" dirty="0" smtClean="0">
                <a:solidFill>
                  <a:srgbClr val="0033CC"/>
                </a:solidFill>
                <a:latin typeface="VNI Times" pitchFamily="2" charset="0"/>
              </a:rPr>
              <a:t> </a:t>
            </a:r>
            <a:r>
              <a:rPr lang="en-US" altLang="en-US" sz="4000" dirty="0" err="1" smtClean="0">
                <a:solidFill>
                  <a:srgbClr val="0033CC"/>
                </a:solidFill>
              </a:rPr>
              <a:t>và</a:t>
            </a:r>
            <a:r>
              <a:rPr lang="en-US" altLang="en-US" sz="4000" dirty="0" smtClean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còn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là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để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giữ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đất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nước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của</a:t>
            </a:r>
            <a:r>
              <a:rPr lang="en-US" altLang="en-US" sz="4000" dirty="0">
                <a:solidFill>
                  <a:srgbClr val="0033CC"/>
                </a:solidFill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</a:rPr>
              <a:t>mình</a:t>
            </a:r>
            <a:r>
              <a:rPr lang="en-US" altLang="en-US" sz="40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18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13360" y="1854200"/>
            <a:ext cx="11795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i="1" dirty="0" smtClean="0"/>
              <a:t>3/ </a:t>
            </a:r>
            <a:r>
              <a:rPr lang="en-US" altLang="en-US" sz="2800" b="1" i="1" dirty="0" err="1" smtClean="0"/>
              <a:t>Tìm</a:t>
            </a:r>
            <a:r>
              <a:rPr lang="en-US" altLang="en-US" sz="2800" b="1" i="1" dirty="0" smtClean="0"/>
              <a:t> </a:t>
            </a:r>
            <a:r>
              <a:rPr lang="en-US" altLang="en-US" sz="2800" b="1" i="1" dirty="0" err="1"/>
              <a:t>những</a:t>
            </a:r>
            <a:r>
              <a:rPr lang="en-US" altLang="en-US" sz="2800" b="1" i="1" dirty="0"/>
              <a:t> chi </a:t>
            </a:r>
            <a:r>
              <a:rPr lang="en-US" altLang="en-US" sz="2800" b="1" i="1" dirty="0" err="1"/>
              <a:t>tiết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cho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thấy</a:t>
            </a:r>
            <a:r>
              <a:rPr lang="en-US" altLang="en-US" sz="2800" b="1" i="1" dirty="0"/>
              <a:t>  </a:t>
            </a:r>
            <a:r>
              <a:rPr lang="en-US" altLang="en-US" sz="2800" b="1" i="1" dirty="0" err="1"/>
              <a:t>ông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của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Nhụ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suy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nghĩ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rất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kĩ</a:t>
            </a:r>
            <a:r>
              <a:rPr lang="en-US" altLang="en-US" sz="2800" b="1" i="1" dirty="0"/>
              <a:t>  </a:t>
            </a:r>
            <a:r>
              <a:rPr lang="en-US" altLang="en-US" sz="2800" b="1" i="1" dirty="0" err="1"/>
              <a:t>và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cuối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cùng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đã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đồng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tình</a:t>
            </a:r>
            <a:r>
              <a:rPr lang="en-US" altLang="en-US" sz="2800" b="1" i="1" dirty="0"/>
              <a:t>  </a:t>
            </a:r>
            <a:r>
              <a:rPr lang="en-US" altLang="en-US" sz="2800" b="1" i="1" dirty="0" err="1"/>
              <a:t>với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kế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hoạch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lập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làng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giữ</a:t>
            </a:r>
            <a:r>
              <a:rPr lang="en-US" altLang="en-US" sz="2800" b="1" i="1" dirty="0"/>
              <a:t>  </a:t>
            </a:r>
            <a:r>
              <a:rPr lang="en-US" altLang="en-US" sz="2800" b="1" i="1" dirty="0" err="1"/>
              <a:t>biển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của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bố</a:t>
            </a:r>
            <a:r>
              <a:rPr lang="en-US" altLang="en-US" sz="2800" b="1" i="1" dirty="0"/>
              <a:t> </a:t>
            </a:r>
            <a:r>
              <a:rPr lang="en-US" altLang="en-US" sz="2800" b="1" i="1" dirty="0" err="1"/>
              <a:t>Nhụ</a:t>
            </a:r>
            <a:r>
              <a:rPr lang="en-US" altLang="en-US" sz="2800" b="1" i="1" dirty="0"/>
              <a:t>?</a:t>
            </a:r>
            <a:endParaRPr lang="en-US" altLang="en-US" sz="28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2880" y="2743835"/>
            <a:ext cx="119176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i="1" dirty="0"/>
              <a:t>   </a:t>
            </a:r>
            <a:r>
              <a:rPr lang="en-US" altLang="en-US" sz="3200" dirty="0" err="1">
                <a:solidFill>
                  <a:srgbClr val="0000FF"/>
                </a:solidFill>
              </a:rPr>
              <a:t>Những</a:t>
            </a:r>
            <a:r>
              <a:rPr lang="en-US" altLang="en-US" sz="3200" dirty="0">
                <a:solidFill>
                  <a:srgbClr val="0000FF"/>
                </a:solidFill>
              </a:rPr>
              <a:t> chi </a:t>
            </a:r>
            <a:r>
              <a:rPr lang="en-US" altLang="en-US" sz="3200" dirty="0" err="1">
                <a:solidFill>
                  <a:srgbClr val="0000FF"/>
                </a:solidFill>
              </a:rPr>
              <a:t>tiết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cho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thấy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ông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Nhụ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suy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nghĩ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rất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kĩ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và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cuối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cùng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đã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đồng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tình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với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kế</a:t>
            </a:r>
            <a:r>
              <a:rPr lang="en-US" altLang="en-US" sz="3200" dirty="0">
                <a:solidFill>
                  <a:srgbClr val="0000FF"/>
                </a:solidFill>
              </a:rPr>
              <a:t>  </a:t>
            </a:r>
            <a:r>
              <a:rPr lang="en-US" altLang="en-US" sz="3200" dirty="0" err="1">
                <a:solidFill>
                  <a:srgbClr val="0000FF"/>
                </a:solidFill>
              </a:rPr>
              <a:t>hoạch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lập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làng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giữ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biển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bố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Nhụ</a:t>
            </a:r>
            <a:r>
              <a:rPr lang="en-US" altLang="en-US" sz="3200" dirty="0">
                <a:solidFill>
                  <a:srgbClr val="FF3300"/>
                </a:solidFill>
              </a:rPr>
              <a:t>: </a:t>
            </a:r>
            <a:r>
              <a:rPr lang="en-US" altLang="en-US" sz="3200" i="1" dirty="0" err="1">
                <a:solidFill>
                  <a:srgbClr val="FF3300"/>
                </a:solidFill>
              </a:rPr>
              <a:t>Ông</a:t>
            </a:r>
            <a:r>
              <a:rPr lang="en-US" altLang="en-US" sz="3200" i="1" dirty="0">
                <a:solidFill>
                  <a:srgbClr val="FF3300"/>
                </a:solidFill>
              </a:rPr>
              <a:t>  </a:t>
            </a:r>
            <a:r>
              <a:rPr lang="en-US" altLang="en-US" sz="3200" i="1" dirty="0" err="1">
                <a:solidFill>
                  <a:srgbClr val="FF3300"/>
                </a:solidFill>
              </a:rPr>
              <a:t>bước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ra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võng</a:t>
            </a:r>
            <a:r>
              <a:rPr lang="en-US" altLang="en-US" sz="3200" i="1" dirty="0">
                <a:solidFill>
                  <a:srgbClr val="FF3300"/>
                </a:solidFill>
              </a:rPr>
              <a:t>, </a:t>
            </a:r>
            <a:r>
              <a:rPr lang="en-US" altLang="en-US" sz="3200" i="1" dirty="0" err="1">
                <a:solidFill>
                  <a:srgbClr val="FF3300"/>
                </a:solidFill>
              </a:rPr>
              <a:t>ngồi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xuống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võng</a:t>
            </a:r>
            <a:r>
              <a:rPr lang="en-US" altLang="en-US" sz="3200" i="1" dirty="0">
                <a:solidFill>
                  <a:srgbClr val="FF3300"/>
                </a:solidFill>
              </a:rPr>
              <a:t> ,</a:t>
            </a:r>
            <a:r>
              <a:rPr lang="en-US" altLang="en-US" sz="3200" i="1" dirty="0" err="1">
                <a:solidFill>
                  <a:srgbClr val="FF3300"/>
                </a:solidFill>
              </a:rPr>
              <a:t>vặn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mình</a:t>
            </a:r>
            <a:r>
              <a:rPr lang="en-US" altLang="en-US" sz="3200" i="1" dirty="0">
                <a:solidFill>
                  <a:srgbClr val="FF3300"/>
                </a:solidFill>
              </a:rPr>
              <a:t>, </a:t>
            </a:r>
            <a:r>
              <a:rPr lang="en-US" altLang="en-US" sz="3200" i="1" dirty="0" err="1">
                <a:solidFill>
                  <a:srgbClr val="FF3300"/>
                </a:solidFill>
              </a:rPr>
              <a:t>hai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má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phập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phồng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như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người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mới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súc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miệng</a:t>
            </a:r>
            <a:r>
              <a:rPr lang="en-US" altLang="en-US" sz="3200" i="1" dirty="0">
                <a:solidFill>
                  <a:srgbClr val="FF3300"/>
                </a:solidFill>
              </a:rPr>
              <a:t>  khan. </a:t>
            </a:r>
            <a:r>
              <a:rPr lang="en-US" altLang="en-US" sz="3200" i="1" dirty="0" err="1">
                <a:solidFill>
                  <a:srgbClr val="FF3300"/>
                </a:solidFill>
              </a:rPr>
              <a:t>Ông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đã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hiểu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những</a:t>
            </a:r>
            <a:r>
              <a:rPr lang="en-US" altLang="en-US" sz="3200" i="1" dirty="0">
                <a:solidFill>
                  <a:srgbClr val="FF3300"/>
                </a:solidFill>
              </a:rPr>
              <a:t> ý </a:t>
            </a:r>
            <a:r>
              <a:rPr lang="en-US" altLang="en-US" sz="3200" i="1" dirty="0" err="1">
                <a:solidFill>
                  <a:srgbClr val="FF3300"/>
                </a:solidFill>
              </a:rPr>
              <a:t>tưởng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hình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thành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trong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suy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tính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của</a:t>
            </a:r>
            <a:r>
              <a:rPr lang="en-US" altLang="en-US" sz="3200" i="1" dirty="0">
                <a:solidFill>
                  <a:srgbClr val="FF3300"/>
                </a:solidFill>
              </a:rPr>
              <a:t> con </a:t>
            </a:r>
            <a:r>
              <a:rPr lang="en-US" altLang="en-US" sz="3200" i="1" dirty="0" err="1">
                <a:solidFill>
                  <a:srgbClr val="FF3300"/>
                </a:solidFill>
              </a:rPr>
              <a:t>trai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ông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quan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trọng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nhường</a:t>
            </a:r>
            <a:r>
              <a:rPr lang="en-US" altLang="en-US" sz="3200" i="1" dirty="0">
                <a:solidFill>
                  <a:srgbClr val="FF3300"/>
                </a:solidFill>
              </a:rPr>
              <a:t> </a:t>
            </a:r>
            <a:r>
              <a:rPr lang="en-US" altLang="en-US" sz="3200" i="1" dirty="0" err="1">
                <a:solidFill>
                  <a:srgbClr val="FF3300"/>
                </a:solidFill>
              </a:rPr>
              <a:t>nào</a:t>
            </a:r>
            <a:r>
              <a:rPr lang="en-US" altLang="en-US" sz="3200" i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33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628650" y="1874520"/>
            <a:ext cx="11033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33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645917" y="1899109"/>
            <a:ext cx="343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2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32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chính</a:t>
            </a:r>
            <a:endParaRPr lang="en-US" sz="32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4960" y="2377441"/>
            <a:ext cx="95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Nhụ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10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5264" y="1676400"/>
            <a:ext cx="3048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 dirty="0" err="1" smtClean="0">
                <a:solidFill>
                  <a:srgbClr val="1103C9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i="0" dirty="0" smtClean="0">
                <a:solidFill>
                  <a:srgbClr val="1103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0" dirty="0" err="1">
                <a:solidFill>
                  <a:srgbClr val="1103C9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i="0" dirty="0">
                <a:solidFill>
                  <a:srgbClr val="1103C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0" dirty="0" err="1">
                <a:solidFill>
                  <a:srgbClr val="1103C9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i="0" dirty="0">
                <a:solidFill>
                  <a:srgbClr val="1103C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vi-VN" sz="2800" i="0" dirty="0">
              <a:solidFill>
                <a:srgbClr val="1103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22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8120" y="2118360"/>
            <a:ext cx="11780520" cy="3539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/>
              <a:t>   - </a:t>
            </a:r>
            <a:r>
              <a:rPr lang="en-US" altLang="en-US" sz="2800" b="1" dirty="0" err="1"/>
              <a:t>Để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ngôi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như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mọi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ngôi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đất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liền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rồi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sẽ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chợ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trường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học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nghĩa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trang</a:t>
            </a:r>
            <a:r>
              <a:rPr lang="en-US" altLang="en-US" sz="2800" b="1" dirty="0"/>
              <a:t>…</a:t>
            </a:r>
          </a:p>
          <a:p>
            <a:pPr eaLnBrk="1" hangingPunct="1"/>
            <a:r>
              <a:rPr lang="en-US" altLang="en-US" sz="2800" b="1" dirty="0"/>
              <a:t>     </a:t>
            </a:r>
            <a:r>
              <a:rPr lang="en-US" altLang="en-US" sz="2800" b="1" dirty="0" err="1"/>
              <a:t>Bố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Nhụ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nói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tiếp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như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trong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giấc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mơ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rồi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bất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ngờ</a:t>
            </a:r>
            <a:r>
              <a:rPr lang="en-US" altLang="en-US" sz="2800" b="1" dirty="0"/>
              <a:t>,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/>
              <a:t>vỗ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Nhụ</a:t>
            </a:r>
            <a:r>
              <a:rPr lang="en-US" altLang="en-US" sz="2800" b="1" dirty="0"/>
              <a:t>:</a:t>
            </a:r>
          </a:p>
          <a:p>
            <a:pPr eaLnBrk="1" hangingPunct="1"/>
            <a:r>
              <a:rPr lang="en-US" altLang="en-US" sz="2800" b="1" dirty="0"/>
              <a:t>  - </a:t>
            </a:r>
            <a:r>
              <a:rPr lang="en-US" altLang="en-US" sz="2800" b="1" dirty="0" err="1"/>
              <a:t>Thế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nào</a:t>
            </a:r>
            <a:r>
              <a:rPr lang="en-US" altLang="en-US" sz="2800" b="1" dirty="0"/>
              <a:t> con, </a:t>
            </a:r>
            <a:r>
              <a:rPr lang="en-US" altLang="en-US" sz="2800" b="1" dirty="0" err="1"/>
              <a:t>đi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với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bố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chứ</a:t>
            </a:r>
            <a:r>
              <a:rPr lang="en-US" altLang="en-US" sz="2800" b="1" dirty="0"/>
              <a:t>?</a:t>
            </a:r>
          </a:p>
          <a:p>
            <a:pPr eaLnBrk="1" hangingPunct="1"/>
            <a:r>
              <a:rPr lang="en-US" altLang="en-US" sz="2800" b="1" dirty="0"/>
              <a:t>  - </a:t>
            </a:r>
            <a:r>
              <a:rPr lang="en-US" altLang="en-US" sz="2800" b="1" dirty="0" err="1"/>
              <a:t>Vâng</a:t>
            </a:r>
            <a:r>
              <a:rPr lang="en-US" altLang="en-US" sz="2800" b="1" dirty="0"/>
              <a:t> ! </a:t>
            </a:r>
            <a:r>
              <a:rPr lang="en-US" altLang="en-US" sz="2800" b="1" dirty="0" err="1"/>
              <a:t>Nhụ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đáp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nhẹ</a:t>
            </a:r>
            <a:r>
              <a:rPr lang="en-US" altLang="en-US" sz="2800" b="1" dirty="0"/>
              <a:t>.</a:t>
            </a:r>
          </a:p>
          <a:p>
            <a:pPr eaLnBrk="1" hangingPunct="1"/>
            <a:r>
              <a:rPr lang="en-US" altLang="en-US" sz="2800" b="1" dirty="0"/>
              <a:t>    </a:t>
            </a:r>
            <a:r>
              <a:rPr lang="en-US" altLang="en-US" sz="2800" b="1" dirty="0" err="1"/>
              <a:t>Vậy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việc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đã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quyết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định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rồi</a:t>
            </a:r>
            <a:r>
              <a:rPr lang="en-US" altLang="en-US" sz="2800" b="1" dirty="0"/>
              <a:t> .</a:t>
            </a:r>
            <a:r>
              <a:rPr lang="en-US" altLang="en-US" sz="2800" b="1" dirty="0" err="1"/>
              <a:t>Nhụ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đó</a:t>
            </a:r>
            <a:r>
              <a:rPr lang="en-US" altLang="en-US" sz="2800" b="1" dirty="0"/>
              <a:t>   </a:t>
            </a:r>
            <a:r>
              <a:rPr lang="en-US" altLang="en-US" sz="2800" b="1" dirty="0" err="1"/>
              <a:t>cả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sẽ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đi</a:t>
            </a:r>
            <a:r>
              <a:rPr lang="en-US" altLang="en-US" sz="2800" b="1" dirty="0"/>
              <a:t>. </a:t>
            </a:r>
            <a:r>
              <a:rPr lang="en-US" altLang="en-US" sz="2800" b="1" dirty="0" err="1"/>
              <a:t>Đã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Bạch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Đằng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Giang</a:t>
            </a:r>
            <a:r>
              <a:rPr lang="en-US" altLang="en-US" sz="2800" b="1" dirty="0"/>
              <a:t> do </a:t>
            </a:r>
            <a:r>
              <a:rPr lang="en-US" altLang="en-US" sz="2800" b="1" dirty="0" err="1"/>
              <a:t>những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người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dân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lập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ra</a:t>
            </a:r>
            <a:r>
              <a:rPr lang="en-US" altLang="en-US" sz="2800" b="1" dirty="0"/>
              <a:t> ở </a:t>
            </a:r>
            <a:r>
              <a:rPr lang="en-US" altLang="en-US" sz="2800" b="1" dirty="0" err="1"/>
              <a:t>đảo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Mõm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Sấu</a:t>
            </a:r>
            <a:r>
              <a:rPr lang="en-US" altLang="en-US" sz="2800" b="1" dirty="0"/>
              <a:t> . </a:t>
            </a:r>
            <a:r>
              <a:rPr lang="en-US" altLang="en-US" sz="2800" b="1" dirty="0" err="1"/>
              <a:t>Hòn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đảo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đang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bồng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bềnh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đâu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đó</a:t>
            </a:r>
            <a:r>
              <a:rPr lang="en-US" altLang="en-US" sz="2800" b="1" dirty="0"/>
              <a:t>  ở </a:t>
            </a:r>
            <a:r>
              <a:rPr lang="en-US" altLang="en-US" sz="2800" b="1" dirty="0" err="1"/>
              <a:t>mãi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phía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trời</a:t>
            </a:r>
            <a:r>
              <a:rPr lang="en-US" altLang="en-US" sz="28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353339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969477" y="1983542"/>
            <a:ext cx="572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BE02B1"/>
                </a:solidFill>
                <a:latin typeface="VNI Times" pitchFamily="2" charset="0"/>
              </a:rPr>
              <a:t>Neâu</a:t>
            </a:r>
            <a:r>
              <a:rPr lang="en-US" sz="2800" b="1" i="1" dirty="0" smtClean="0">
                <a:solidFill>
                  <a:srgbClr val="BE02B1"/>
                </a:solidFill>
                <a:latin typeface="VNI Times" pitchFamily="2" charset="0"/>
              </a:rPr>
              <a:t> </a:t>
            </a:r>
            <a:r>
              <a:rPr lang="en-US" sz="2800" b="1" i="1" dirty="0" err="1" smtClean="0">
                <a:solidFill>
                  <a:srgbClr val="BE02B1"/>
                </a:solidFill>
                <a:latin typeface="VNI Times" pitchFamily="2" charset="0"/>
              </a:rPr>
              <a:t>laïi</a:t>
            </a:r>
            <a:r>
              <a:rPr lang="en-US" sz="2800" b="1" i="1" dirty="0" smtClean="0">
                <a:solidFill>
                  <a:srgbClr val="BE02B1"/>
                </a:solidFill>
                <a:latin typeface="VNI Times" pitchFamily="2" charset="0"/>
              </a:rPr>
              <a:t> </a:t>
            </a:r>
            <a:r>
              <a:rPr lang="en-US" sz="2800" b="1" i="1" dirty="0" err="1" smtClean="0">
                <a:solidFill>
                  <a:srgbClr val="BE02B1"/>
                </a:solidFill>
                <a:latin typeface="VNI Times" pitchFamily="2" charset="0"/>
              </a:rPr>
              <a:t>noäi</a:t>
            </a:r>
            <a:r>
              <a:rPr lang="en-US" sz="2800" b="1" i="1" dirty="0" smtClean="0">
                <a:solidFill>
                  <a:srgbClr val="BE02B1"/>
                </a:solidFill>
                <a:latin typeface="VNI Times" pitchFamily="2" charset="0"/>
              </a:rPr>
              <a:t> dung </a:t>
            </a:r>
            <a:r>
              <a:rPr lang="en-US" sz="2800" b="1" i="1" dirty="0" err="1" smtClean="0">
                <a:solidFill>
                  <a:srgbClr val="BE02B1"/>
                </a:solidFill>
                <a:latin typeface="VNI Times" pitchFamily="2" charset="0"/>
              </a:rPr>
              <a:t>cuûa</a:t>
            </a:r>
            <a:r>
              <a:rPr lang="en-US" sz="2800" b="1" i="1" dirty="0" smtClean="0">
                <a:solidFill>
                  <a:srgbClr val="BE02B1"/>
                </a:solidFill>
                <a:latin typeface="VNI Times" pitchFamily="2" charset="0"/>
              </a:rPr>
              <a:t> </a:t>
            </a:r>
            <a:r>
              <a:rPr lang="en-US" sz="2800" b="1" i="1" dirty="0" err="1" smtClean="0">
                <a:solidFill>
                  <a:srgbClr val="BE02B1"/>
                </a:solidFill>
                <a:latin typeface="VNI Times" pitchFamily="2" charset="0"/>
              </a:rPr>
              <a:t>baøi</a:t>
            </a:r>
            <a:r>
              <a:rPr lang="en-US" sz="2800" b="1" i="1" dirty="0" smtClean="0">
                <a:solidFill>
                  <a:srgbClr val="BE02B1"/>
                </a:solidFill>
                <a:latin typeface="VNI Times" pitchFamily="2" charset="0"/>
              </a:rPr>
              <a:t>.</a:t>
            </a:r>
            <a:endParaRPr lang="en-US" sz="2800" b="1" i="1" dirty="0">
              <a:solidFill>
                <a:srgbClr val="BE02B1"/>
              </a:solidFill>
              <a:latin typeface="VNI Times" pitchFamily="2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22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-27311"/>
            <a:ext cx="12192000" cy="6885312"/>
            <a:chOff x="0" y="-27311"/>
            <a:chExt cx="12192000" cy="6885312"/>
          </a:xfrm>
        </p:grpSpPr>
        <p:pic>
          <p:nvPicPr>
            <p:cNvPr id="6146" name="Picture 2" descr="Hình ảnh có liên qua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-27311"/>
              <a:ext cx="12192000" cy="688531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0" y="0"/>
              <a:ext cx="327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Đảo</a:t>
              </a:r>
              <a:r>
                <a:rPr lang="en-US" sz="3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Thạnh</a:t>
              </a:r>
              <a:r>
                <a:rPr lang="en-US" sz="3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An </a:t>
              </a:r>
              <a:endPara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3339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29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3231" y="153936"/>
            <a:ext cx="7086600" cy="660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743496" y="2554010"/>
            <a:ext cx="862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4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066806" y="3598992"/>
            <a:ext cx="1037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5486400" algn="l"/>
              </a:tabLst>
              <a:defRPr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72108" y="5781386"/>
            <a:ext cx="1071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sz="2800" dirty="0">
              <a:solidFill>
                <a:srgbClr val="0070C0"/>
              </a:solidFill>
              <a:latin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5569" y="598513"/>
            <a:ext cx="10329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131621" y="5276940"/>
            <a:ext cx="10126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0498" y="1111348"/>
            <a:ext cx="312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cũ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04800" y="1669208"/>
            <a:ext cx="11652738" cy="923330"/>
          </a:xfrm>
          <a:prstGeom prst="rect">
            <a:avLst/>
          </a:prstGeom>
          <a:solidFill>
            <a:srgbClr val="FF99FF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5400" dirty="0" err="1"/>
              <a:t>Câu</a:t>
            </a:r>
            <a:r>
              <a:rPr lang="en-GB" altLang="en-US" sz="5400" dirty="0"/>
              <a:t> 1: </a:t>
            </a:r>
            <a:r>
              <a:rPr lang="en-GB" altLang="en-US" sz="5400" dirty="0" err="1"/>
              <a:t>Đám</a:t>
            </a:r>
            <a:r>
              <a:rPr lang="en-GB" altLang="en-US" sz="5400" dirty="0"/>
              <a:t> </a:t>
            </a:r>
            <a:r>
              <a:rPr lang="en-GB" altLang="en-US" sz="5400" dirty="0" err="1"/>
              <a:t>cháy</a:t>
            </a:r>
            <a:r>
              <a:rPr lang="en-GB" altLang="en-US" sz="5400" dirty="0"/>
              <a:t> </a:t>
            </a:r>
            <a:r>
              <a:rPr lang="en-GB" altLang="en-US" sz="5400" dirty="0" err="1"/>
              <a:t>xảy</a:t>
            </a:r>
            <a:r>
              <a:rPr lang="en-GB" altLang="en-US" sz="5400" dirty="0"/>
              <a:t> </a:t>
            </a:r>
            <a:r>
              <a:rPr lang="en-GB" altLang="en-US" sz="5400" dirty="0" err="1"/>
              <a:t>ra</a:t>
            </a:r>
            <a:r>
              <a:rPr lang="en-GB" altLang="en-US" sz="5400" dirty="0"/>
              <a:t> </a:t>
            </a:r>
            <a:r>
              <a:rPr lang="en-GB" altLang="en-US" sz="5400" dirty="0" err="1"/>
              <a:t>khi</a:t>
            </a:r>
            <a:r>
              <a:rPr lang="en-GB" altLang="en-US" sz="5400" dirty="0"/>
              <a:t> </a:t>
            </a:r>
            <a:r>
              <a:rPr lang="en-GB" altLang="en-US" sz="5400" dirty="0" err="1"/>
              <a:t>nào</a:t>
            </a:r>
            <a:r>
              <a:rPr lang="en-GB" altLang="en-US" sz="5400" dirty="0"/>
              <a:t>?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133628" y="2818808"/>
            <a:ext cx="8532991" cy="7620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lphaUcPeriod"/>
              <a:defRPr/>
            </a:pP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GB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33628" y="4076108"/>
            <a:ext cx="8532991" cy="7620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GB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33628" y="5371508"/>
            <a:ext cx="8532991" cy="7620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lphaUcPeriod"/>
              <a:defRPr/>
            </a:pP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GB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8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066806" y="3598992"/>
            <a:ext cx="1037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5486400" algn="l"/>
              </a:tabLst>
              <a:defRPr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5569" y="598513"/>
            <a:ext cx="10329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131621" y="5276940"/>
            <a:ext cx="10126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0498" y="1111348"/>
            <a:ext cx="312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cũ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4799" y="1697344"/>
            <a:ext cx="11455791" cy="923925"/>
          </a:xfrm>
          <a:prstGeom prst="rect">
            <a:avLst/>
          </a:prstGeom>
          <a:solidFill>
            <a:srgbClr val="FF99FF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5400" dirty="0" err="1"/>
              <a:t>Câu</a:t>
            </a:r>
            <a:r>
              <a:rPr lang="en-GB" altLang="en-US" sz="5400" dirty="0"/>
              <a:t> 2: Ai </a:t>
            </a:r>
            <a:r>
              <a:rPr lang="en-GB" altLang="en-US" sz="5400" dirty="0" err="1"/>
              <a:t>là</a:t>
            </a:r>
            <a:r>
              <a:rPr lang="en-GB" altLang="en-US" sz="5400" dirty="0"/>
              <a:t> </a:t>
            </a:r>
            <a:r>
              <a:rPr lang="en-GB" altLang="en-US" sz="5400" dirty="0" err="1"/>
              <a:t>người</a:t>
            </a:r>
            <a:r>
              <a:rPr lang="en-GB" altLang="en-US" sz="5400" dirty="0"/>
              <a:t> </a:t>
            </a:r>
            <a:r>
              <a:rPr lang="en-GB" altLang="en-US" sz="5400" dirty="0" err="1"/>
              <a:t>cứu</a:t>
            </a:r>
            <a:r>
              <a:rPr lang="en-GB" altLang="en-US" sz="5400" dirty="0"/>
              <a:t> </a:t>
            </a:r>
            <a:r>
              <a:rPr lang="en-GB" altLang="en-US" sz="5400" dirty="0" err="1"/>
              <a:t>em</a:t>
            </a:r>
            <a:r>
              <a:rPr lang="en-GB" altLang="en-US" sz="5400" dirty="0"/>
              <a:t> </a:t>
            </a:r>
            <a:r>
              <a:rPr lang="en-GB" altLang="en-US" sz="5400" dirty="0" err="1"/>
              <a:t>bé</a:t>
            </a:r>
            <a:r>
              <a:rPr lang="en-GB" altLang="en-US" sz="5400" dirty="0"/>
              <a:t>?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5175" y="2829737"/>
            <a:ext cx="10896942" cy="7620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lphaUcPeriod"/>
              <a:defRPr/>
            </a:pP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GB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5175" y="3874261"/>
            <a:ext cx="10896942" cy="762000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Anh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5175" y="4918785"/>
            <a:ext cx="10896942" cy="820835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GB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</a:t>
            </a:r>
            <a:endParaRPr lang="en-GB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8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066806" y="3598992"/>
            <a:ext cx="1037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5486400" algn="l"/>
              </a:tabLst>
              <a:defRPr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5569" y="598513"/>
            <a:ext cx="10329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131621" y="5276940"/>
            <a:ext cx="10126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0498" y="1111348"/>
            <a:ext cx="312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cũ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9550" y="1609592"/>
            <a:ext cx="11516256" cy="523220"/>
          </a:xfrm>
          <a:prstGeom prst="rect">
            <a:avLst/>
          </a:prstGeom>
          <a:solidFill>
            <a:srgbClr val="FF99FF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2800" dirty="0" err="1"/>
              <a:t>Câu</a:t>
            </a:r>
            <a:r>
              <a:rPr lang="en-GB" altLang="en-US" sz="2800" dirty="0"/>
              <a:t> 3: Con </a:t>
            </a:r>
            <a:r>
              <a:rPr lang="en-GB" altLang="en-US" sz="2800" dirty="0" err="1"/>
              <a:t>người</a:t>
            </a:r>
            <a:r>
              <a:rPr lang="en-GB" altLang="en-US" sz="2800" dirty="0"/>
              <a:t> </a:t>
            </a:r>
            <a:r>
              <a:rPr lang="en-GB" altLang="en-US" sz="2800" dirty="0" err="1"/>
              <a:t>và</a:t>
            </a:r>
            <a:r>
              <a:rPr lang="en-GB" altLang="en-US" sz="2800" dirty="0"/>
              <a:t> </a:t>
            </a:r>
            <a:r>
              <a:rPr lang="en-GB" altLang="en-US" sz="2800" dirty="0" err="1"/>
              <a:t>hành</a:t>
            </a:r>
            <a:r>
              <a:rPr lang="en-GB" altLang="en-US" sz="2800" dirty="0"/>
              <a:t> </a:t>
            </a:r>
            <a:r>
              <a:rPr lang="en-GB" altLang="en-US" sz="2800" dirty="0" err="1"/>
              <a:t>động</a:t>
            </a:r>
            <a:r>
              <a:rPr lang="en-GB" altLang="en-US" sz="2800" dirty="0"/>
              <a:t> </a:t>
            </a:r>
            <a:r>
              <a:rPr lang="en-GB" altLang="en-US" sz="2800" dirty="0" err="1"/>
              <a:t>của</a:t>
            </a:r>
            <a:r>
              <a:rPr lang="en-GB" altLang="en-US" sz="2800" dirty="0"/>
              <a:t> </a:t>
            </a:r>
            <a:r>
              <a:rPr lang="en-GB" altLang="en-US" sz="2800" dirty="0" err="1"/>
              <a:t>anh</a:t>
            </a:r>
            <a:r>
              <a:rPr lang="en-GB" altLang="en-US" sz="2800" dirty="0"/>
              <a:t> </a:t>
            </a:r>
            <a:r>
              <a:rPr lang="en-GB" altLang="en-US" sz="2800" dirty="0" err="1"/>
              <a:t>thương</a:t>
            </a:r>
            <a:r>
              <a:rPr lang="en-GB" altLang="en-US" sz="2800" dirty="0"/>
              <a:t> </a:t>
            </a:r>
            <a:r>
              <a:rPr lang="en-GB" altLang="en-US" sz="2800" dirty="0" err="1"/>
              <a:t>binh</a:t>
            </a:r>
            <a:r>
              <a:rPr lang="en-GB" altLang="en-US" sz="2800" dirty="0"/>
              <a:t> </a:t>
            </a:r>
            <a:r>
              <a:rPr lang="en-GB" altLang="en-US" sz="2800" dirty="0" err="1"/>
              <a:t>có</a:t>
            </a:r>
            <a:r>
              <a:rPr lang="en-GB" altLang="en-US" sz="2800" dirty="0"/>
              <a:t> </a:t>
            </a:r>
            <a:r>
              <a:rPr lang="en-GB" altLang="en-US" sz="2800" dirty="0" err="1"/>
              <a:t>gì</a:t>
            </a:r>
            <a:r>
              <a:rPr lang="en-GB" altLang="en-US" sz="2800" dirty="0"/>
              <a:t> </a:t>
            </a:r>
            <a:r>
              <a:rPr lang="en-GB" altLang="en-US" sz="2800" dirty="0" err="1"/>
              <a:t>đặc</a:t>
            </a:r>
            <a:r>
              <a:rPr lang="en-GB" altLang="en-US" sz="2800" dirty="0"/>
              <a:t> </a:t>
            </a:r>
            <a:r>
              <a:rPr lang="en-GB" altLang="en-US" sz="2800" dirty="0" err="1"/>
              <a:t>biệt</a:t>
            </a:r>
            <a:r>
              <a:rPr lang="en-GB" altLang="en-US" sz="2800" dirty="0"/>
              <a:t>?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71450" y="2290069"/>
            <a:ext cx="11617276" cy="593784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lphaUcPeriod"/>
              <a:defRPr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4532" y="3052703"/>
            <a:ext cx="11574194" cy="562694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5482" y="3813532"/>
            <a:ext cx="11566766" cy="561521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GB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8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066806" y="3598992"/>
            <a:ext cx="1037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tabLst>
                <a:tab pos="5486400" algn="l"/>
              </a:tabLst>
              <a:defRPr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131621" y="5276940"/>
            <a:ext cx="10126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0498" y="1111348"/>
            <a:ext cx="312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cũ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52241" y="1754947"/>
            <a:ext cx="11659094" cy="1077218"/>
          </a:xfrm>
          <a:prstGeom prst="rect">
            <a:avLst/>
          </a:prstGeom>
          <a:solidFill>
            <a:srgbClr val="FF99FF">
              <a:alpha val="6392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3200" dirty="0" err="1"/>
              <a:t>Câu</a:t>
            </a:r>
            <a:r>
              <a:rPr lang="en-GB" altLang="en-US" sz="3200" dirty="0"/>
              <a:t> 4:</a:t>
            </a:r>
            <a:r>
              <a:rPr lang="en-US" altLang="en-US" sz="3200" dirty="0" err="1"/>
              <a:t>Câu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chuyện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em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suy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nghĩ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gì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trách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nhiệm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công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dân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của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mỗi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?</a:t>
            </a:r>
            <a:r>
              <a:rPr lang="en-GB" altLang="en-US" sz="3200" dirty="0"/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0873" y="3042972"/>
            <a:ext cx="11692597" cy="980391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lphaUcPeriod"/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1299" y="4281488"/>
            <a:ext cx="11675845" cy="642204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GB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0874" y="5149948"/>
            <a:ext cx="11659094" cy="547468"/>
          </a:xfrm>
          <a:prstGeom prst="roundRect">
            <a:avLst/>
          </a:prstGeom>
          <a:solidFill>
            <a:srgbClr val="B4FBA3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8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566138" y="1157068"/>
            <a:ext cx="312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Chủ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22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1205" y="15240"/>
            <a:ext cx="5942004" cy="681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7960" y="1"/>
            <a:ext cx="672084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lum bright="10000" contrast="30000"/>
          </a:blip>
          <a:srcRect/>
          <a:stretch>
            <a:fillRect/>
          </a:stretch>
        </p:blipFill>
        <p:spPr bwMode="auto">
          <a:xfrm>
            <a:off x="-25400" y="-25400"/>
            <a:ext cx="122174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0192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043999" y="1758723"/>
            <a:ext cx="1928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 smtClean="0">
                <a:solidFill>
                  <a:schemeClr val="tx1"/>
                </a:solidFill>
              </a:rPr>
              <a:t>Luyện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đọc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8265" y="2283655"/>
            <a:ext cx="4365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tx1"/>
                </a:solidFill>
              </a:rPr>
              <a:t>Bài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được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chia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mấy</a:t>
            </a:r>
            <a:r>
              <a:rPr lang="en-US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tx1"/>
                </a:solidFill>
              </a:rPr>
              <a:t>đoạn</a:t>
            </a:r>
            <a:r>
              <a:rPr lang="en-US" altLang="en-US" sz="3200" dirty="0" smtClean="0">
                <a:solidFill>
                  <a:schemeClr val="tx1"/>
                </a:solidFill>
              </a:rPr>
              <a:t>?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695675" y="2291987"/>
            <a:ext cx="1563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smtClean="0"/>
              <a:t>(4 </a:t>
            </a:r>
            <a:r>
              <a:rPr lang="en-US" altLang="en-US" sz="3200" dirty="0" err="1" smtClean="0"/>
              <a:t>đoạn</a:t>
            </a:r>
            <a:r>
              <a:rPr lang="en-US" altLang="en-US" sz="3200" dirty="0" smtClean="0"/>
              <a:t>)</a:t>
            </a:r>
            <a:endParaRPr lang="en-US" altLang="en-US" sz="3200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456028" y="2798002"/>
            <a:ext cx="7451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3200" dirty="0" err="1" smtClean="0"/>
              <a:t>Đoạn</a:t>
            </a:r>
            <a:r>
              <a:rPr lang="en-US" sz="3200" dirty="0" smtClean="0"/>
              <a:t> 1: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… 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tỏa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muối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”.</a:t>
            </a:r>
            <a:endParaRPr lang="en-US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456028" y="3324123"/>
            <a:ext cx="102342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US" sz="3200" dirty="0" err="1" smtClean="0"/>
              <a:t>Đoạn</a:t>
            </a:r>
            <a:r>
              <a:rPr lang="en-US" sz="3200" dirty="0" smtClean="0"/>
              <a:t> 2: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nhụ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nói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…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ai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4923" y="3829565"/>
            <a:ext cx="10410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200" dirty="0" err="1" smtClean="0"/>
              <a:t>Đoạn</a:t>
            </a:r>
            <a:r>
              <a:rPr lang="en-US" sz="3200" dirty="0" smtClean="0"/>
              <a:t> 3: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Ông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nhụ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bước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…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trọng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nhường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2576" y="4333665"/>
            <a:ext cx="7695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200" dirty="0" err="1" smtClean="0"/>
              <a:t>Đoạn</a:t>
            </a:r>
            <a:r>
              <a:rPr lang="en-US" sz="3200" dirty="0" smtClean="0"/>
              <a:t> 4: </a:t>
            </a:r>
            <a:r>
              <a:rPr lang="en-US" sz="3200" dirty="0" err="1" smtClean="0"/>
              <a:t>đoạn</a:t>
            </a:r>
            <a:r>
              <a:rPr lang="en-US" sz="3200" dirty="0" smtClean="0"/>
              <a:t> </a:t>
            </a: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.</a:t>
            </a:r>
            <a:endParaRPr lang="en-US" dirty="0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43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3840" y="2438400"/>
            <a:ext cx="5897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VNI Times" pitchFamily="2" charset="0"/>
              </a:rPr>
              <a:t>-</a:t>
            </a:r>
            <a:r>
              <a:rPr lang="en-US" sz="3200" dirty="0" err="1" smtClean="0">
                <a:latin typeface="VNI Times" pitchFamily="2" charset="0"/>
              </a:rPr>
              <a:t>Lôøi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boá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Nhuï</a:t>
            </a:r>
            <a:r>
              <a:rPr lang="en-US" sz="3200" dirty="0" smtClean="0">
                <a:latin typeface="VNI Times" pitchFamily="2" charset="0"/>
              </a:rPr>
              <a:t>: </a:t>
            </a:r>
            <a:r>
              <a:rPr lang="en-US" sz="3200" dirty="0" err="1" smtClean="0">
                <a:latin typeface="VNI Times" pitchFamily="2" charset="0"/>
              </a:rPr>
              <a:t>raønh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reõ</a:t>
            </a:r>
            <a:r>
              <a:rPr lang="en-US" sz="3200" dirty="0" smtClean="0">
                <a:latin typeface="VNI Times" pitchFamily="2" charset="0"/>
              </a:rPr>
              <a:t>, </a:t>
            </a:r>
            <a:r>
              <a:rPr lang="en-US" sz="3200" dirty="0" err="1" smtClean="0">
                <a:latin typeface="VNI Times" pitchFamily="2" charset="0"/>
              </a:rPr>
              <a:t>ñieàm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tónh</a:t>
            </a:r>
            <a:r>
              <a:rPr lang="en-US" sz="3200" dirty="0" smtClean="0">
                <a:latin typeface="VNI Times" pitchFamily="2" charset="0"/>
              </a:rPr>
              <a:t>, </a:t>
            </a:r>
            <a:r>
              <a:rPr lang="en-US" sz="3200" dirty="0" err="1" smtClean="0">
                <a:latin typeface="VNI Times" pitchFamily="2" charset="0"/>
              </a:rPr>
              <a:t>döùt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khoaùt</a:t>
            </a:r>
            <a:endParaRPr lang="en-US" sz="3200" dirty="0" smtClean="0">
              <a:latin typeface="VNI Times" pitchFamily="2" charset="0"/>
            </a:endParaRPr>
          </a:p>
          <a:p>
            <a:pPr>
              <a:buFontTx/>
              <a:buChar char="-"/>
            </a:pPr>
            <a:r>
              <a:rPr lang="en-US" sz="3200" dirty="0" err="1" smtClean="0">
                <a:latin typeface="VNI Times" pitchFamily="2" charset="0"/>
              </a:rPr>
              <a:t>Lôøi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oâng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Nhuï</a:t>
            </a:r>
            <a:r>
              <a:rPr lang="en-US" sz="3200" dirty="0" smtClean="0">
                <a:latin typeface="VNI Times" pitchFamily="2" charset="0"/>
              </a:rPr>
              <a:t>: </a:t>
            </a:r>
            <a:r>
              <a:rPr lang="en-US" sz="3200" dirty="0" err="1" smtClean="0">
                <a:latin typeface="VNI Times" pitchFamily="2" charset="0"/>
              </a:rPr>
              <a:t>kieân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quyeát</a:t>
            </a:r>
            <a:r>
              <a:rPr lang="en-US" sz="3200" dirty="0" smtClean="0">
                <a:latin typeface="VNI Times" pitchFamily="2" charset="0"/>
              </a:rPr>
              <a:t>, gay </a:t>
            </a:r>
            <a:r>
              <a:rPr lang="en-US" sz="3200" dirty="0" err="1" smtClean="0">
                <a:latin typeface="VNI Times" pitchFamily="2" charset="0"/>
              </a:rPr>
              <a:t>gaét</a:t>
            </a:r>
            <a:endParaRPr lang="en-US" sz="3200" dirty="0" smtClean="0">
              <a:latin typeface="VNI Times" pitchFamily="2" charset="0"/>
            </a:endParaRPr>
          </a:p>
          <a:p>
            <a:r>
              <a:rPr lang="en-US" sz="3200" dirty="0" smtClean="0">
                <a:latin typeface="VNI Times" pitchFamily="2" charset="0"/>
              </a:rPr>
              <a:t>-</a:t>
            </a:r>
            <a:r>
              <a:rPr lang="en-US" sz="3200" dirty="0" err="1" smtClean="0">
                <a:latin typeface="VNI Times" pitchFamily="2" charset="0"/>
              </a:rPr>
              <a:t>Lôøi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Nhuï</a:t>
            </a:r>
            <a:r>
              <a:rPr lang="en-US" sz="3200" dirty="0" smtClean="0">
                <a:latin typeface="VNI Times" pitchFamily="2" charset="0"/>
              </a:rPr>
              <a:t>: </a:t>
            </a:r>
            <a:r>
              <a:rPr lang="en-US" sz="3200" dirty="0" err="1" smtClean="0">
                <a:latin typeface="VNI Times" pitchFamily="2" charset="0"/>
              </a:rPr>
              <a:t>vui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veû</a:t>
            </a:r>
            <a:r>
              <a:rPr lang="en-US" sz="3200" dirty="0" smtClean="0">
                <a:latin typeface="VNI Times" pitchFamily="2" charset="0"/>
              </a:rPr>
              <a:t>, </a:t>
            </a:r>
            <a:r>
              <a:rPr lang="en-US" sz="3200" dirty="0" err="1" smtClean="0">
                <a:latin typeface="VNI Times" pitchFamily="2" charset="0"/>
              </a:rPr>
              <a:t>thaân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maät</a:t>
            </a:r>
            <a:r>
              <a:rPr lang="en-US" sz="3200" dirty="0" smtClean="0">
                <a:latin typeface="VNI Times" pitchFamily="2" charset="0"/>
              </a:rPr>
              <a:t>.</a:t>
            </a:r>
            <a:endParaRPr lang="en-US" sz="3200" dirty="0">
              <a:latin typeface="VNI Times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" y="4434840"/>
            <a:ext cx="588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VNI Times" pitchFamily="2" charset="0"/>
              </a:rPr>
              <a:t>-</a:t>
            </a:r>
            <a:r>
              <a:rPr lang="en-US" sz="3200" dirty="0" err="1" smtClean="0">
                <a:latin typeface="VNI Times" pitchFamily="2" charset="0"/>
              </a:rPr>
              <a:t>ñoïc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phaân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vai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theo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nhoùm</a:t>
            </a:r>
            <a:r>
              <a:rPr lang="en-US" sz="3200" dirty="0" smtClean="0">
                <a:latin typeface="VNI Times" pitchFamily="2" charset="0"/>
              </a:rPr>
              <a:t> 4</a:t>
            </a:r>
            <a:endParaRPr lang="en-US" sz="3200" dirty="0">
              <a:latin typeface="VNI Times" pitchFamily="2" charset="0"/>
            </a:endParaRPr>
          </a:p>
        </p:txBody>
      </p:sp>
      <p:grpSp>
        <p:nvGrpSpPr>
          <p:cNvPr id="24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25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22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625600" y="1852240"/>
            <a:ext cx="1709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 smtClean="0">
                <a:solidFill>
                  <a:schemeClr val="tx1"/>
                </a:solidFill>
              </a:rPr>
              <a:t>Luyện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đọc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51298" y="1869176"/>
            <a:ext cx="1509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 smtClean="0">
                <a:solidFill>
                  <a:schemeClr val="tx1"/>
                </a:solidFill>
              </a:rPr>
              <a:t>Từ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</a:rPr>
              <a:t>ngữ</a:t>
            </a:r>
            <a:endParaRPr lang="en-US" alt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16200000" flipH="1">
            <a:off x="3980235" y="4233465"/>
            <a:ext cx="4438116" cy="91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52360" y="2331720"/>
            <a:ext cx="2118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VNI Times" pitchFamily="2" charset="0"/>
              </a:rPr>
              <a:t>ngö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tröôøng</a:t>
            </a:r>
            <a:endParaRPr lang="en-US" sz="3200" dirty="0" smtClean="0">
              <a:latin typeface="VNI Times" pitchFamily="2" charset="0"/>
            </a:endParaRPr>
          </a:p>
          <a:p>
            <a:r>
              <a:rPr lang="en-US" sz="3200" dirty="0" err="1" smtClean="0">
                <a:latin typeface="VNI Times" pitchFamily="2" charset="0"/>
              </a:rPr>
              <a:t>laøng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bieån</a:t>
            </a:r>
            <a:endParaRPr lang="en-US" sz="3200" dirty="0" smtClean="0">
              <a:latin typeface="VNI Times" pitchFamily="2" charset="0"/>
            </a:endParaRPr>
          </a:p>
          <a:p>
            <a:r>
              <a:rPr lang="en-US" sz="3200" dirty="0" err="1" smtClean="0">
                <a:latin typeface="VNI Times" pitchFamily="2" charset="0"/>
              </a:rPr>
              <a:t>vaøng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löôùi</a:t>
            </a:r>
            <a:endParaRPr lang="en-US" sz="3200" dirty="0" smtClean="0">
              <a:latin typeface="VNI Times" pitchFamily="2" charset="0"/>
            </a:endParaRPr>
          </a:p>
          <a:p>
            <a:r>
              <a:rPr lang="en-US" sz="3200" dirty="0" err="1" smtClean="0">
                <a:latin typeface="VNI Times" pitchFamily="2" charset="0"/>
              </a:rPr>
              <a:t>löôùi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ñaùy</a:t>
            </a:r>
            <a:endParaRPr lang="en-US" sz="3200" dirty="0" smtClean="0">
              <a:latin typeface="VNI Times" pitchFamily="2" charset="0"/>
            </a:endParaRPr>
          </a:p>
          <a:p>
            <a:r>
              <a:rPr lang="en-US" sz="3200" dirty="0" err="1" smtClean="0">
                <a:latin typeface="VNI Times" pitchFamily="2" charset="0"/>
              </a:rPr>
              <a:t>löu</a:t>
            </a:r>
            <a:r>
              <a:rPr lang="en-US" sz="3200" dirty="0" smtClean="0">
                <a:latin typeface="VNI Times" pitchFamily="2" charset="0"/>
              </a:rPr>
              <a:t> </a:t>
            </a:r>
            <a:r>
              <a:rPr lang="en-US" sz="3200" dirty="0" err="1" smtClean="0">
                <a:latin typeface="VNI Times" pitchFamily="2" charset="0"/>
              </a:rPr>
              <a:t>cöõu</a:t>
            </a:r>
            <a:endParaRPr lang="en-US" sz="3200" dirty="0">
              <a:latin typeface="VNI Times" pitchFamily="2" charset="0"/>
            </a:endParaRPr>
          </a:p>
        </p:txBody>
      </p:sp>
      <p:pic>
        <p:nvPicPr>
          <p:cNvPr id="12290" name="Picture 2" descr="Kết quả hình ảnh cho hình ảnh biển đảo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12192000" cy="6862467"/>
          </a:xfrm>
          <a:prstGeom prst="rect">
            <a:avLst/>
          </a:prstGeom>
          <a:noFill/>
        </p:spPr>
      </p:pic>
      <p:pic>
        <p:nvPicPr>
          <p:cNvPr id="12292" name="Picture 4" descr="Kết quả hình ảnh cho hinh anh lang bi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591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30745" y="25788"/>
            <a:ext cx="11460163" cy="1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22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2018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en-US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4800" y="1859280"/>
            <a:ext cx="112166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800" dirty="0" smtClean="0">
                <a:latin typeface=".VnTime" pitchFamily="34" charset="0"/>
              </a:rPr>
              <a:t>1/ </a:t>
            </a:r>
            <a:r>
              <a:rPr lang="en-US" altLang="en-US" sz="4800" dirty="0" err="1" smtClean="0"/>
              <a:t>Bố</a:t>
            </a:r>
            <a:r>
              <a:rPr lang="en-US" altLang="en-US" sz="4800" dirty="0" smtClean="0"/>
              <a:t> </a:t>
            </a:r>
            <a:r>
              <a:rPr lang="en-US" altLang="en-US" sz="4800" dirty="0" err="1"/>
              <a:t>và</a:t>
            </a:r>
            <a:r>
              <a:rPr lang="en-US" altLang="en-US" sz="4800" dirty="0"/>
              <a:t> </a:t>
            </a:r>
            <a:r>
              <a:rPr lang="en-US" altLang="en-US" sz="4800" dirty="0" err="1"/>
              <a:t>ông</a:t>
            </a:r>
            <a:r>
              <a:rPr lang="en-US" altLang="en-US" sz="4800" dirty="0"/>
              <a:t> </a:t>
            </a:r>
            <a:r>
              <a:rPr lang="en-US" altLang="en-US" sz="4800" dirty="0" err="1"/>
              <a:t>Nhụ</a:t>
            </a:r>
            <a:r>
              <a:rPr lang="en-US" altLang="en-US" sz="4800" dirty="0"/>
              <a:t> </a:t>
            </a:r>
            <a:r>
              <a:rPr lang="en-US" altLang="en-US" sz="4800" dirty="0" err="1"/>
              <a:t>bàn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với</a:t>
            </a:r>
            <a:r>
              <a:rPr lang="en-US" altLang="en-US" sz="4800" dirty="0"/>
              <a:t> </a:t>
            </a:r>
            <a:r>
              <a:rPr lang="en-US" altLang="en-US" sz="4800" dirty="0" err="1"/>
              <a:t>nhau</a:t>
            </a:r>
            <a:r>
              <a:rPr lang="en-US" altLang="en-US" sz="4800" dirty="0"/>
              <a:t> </a:t>
            </a:r>
            <a:r>
              <a:rPr lang="en-US" altLang="en-US" sz="4800" dirty="0" err="1"/>
              <a:t>việc</a:t>
            </a:r>
            <a:r>
              <a:rPr lang="en-US" altLang="en-US" sz="4800" dirty="0"/>
              <a:t> </a:t>
            </a:r>
            <a:r>
              <a:rPr lang="en-US" altLang="en-US" sz="4800" dirty="0" err="1"/>
              <a:t>gì</a:t>
            </a:r>
            <a:r>
              <a:rPr lang="en-US" altLang="en-US" sz="4800" dirty="0"/>
              <a:t>?</a:t>
            </a:r>
            <a:endParaRPr lang="en-US" altLang="en-US" sz="48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11480" y="2562860"/>
            <a:ext cx="11461496" cy="2308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800" dirty="0">
                <a:solidFill>
                  <a:schemeClr val="bg1"/>
                </a:solidFill>
                <a:latin typeface=".VnTime" pitchFamily="34" charset="0"/>
              </a:rPr>
              <a:t>   </a:t>
            </a:r>
            <a:r>
              <a:rPr lang="en-US" altLang="en-US" sz="4800" dirty="0" err="1">
                <a:solidFill>
                  <a:srgbClr val="0000FF"/>
                </a:solidFill>
              </a:rPr>
              <a:t>Bố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và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ông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Nhụ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bàn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với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nhau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việc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họp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làng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để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đưa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cả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làng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ra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đảo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và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đưa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dần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cả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nhà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Nhụ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ra</a:t>
            </a:r>
            <a:r>
              <a:rPr lang="en-US" altLang="en-US" sz="4800" dirty="0">
                <a:solidFill>
                  <a:srgbClr val="0000FF"/>
                </a:solidFill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</a:rPr>
              <a:t>đảo</a:t>
            </a:r>
            <a:r>
              <a:rPr lang="en-US" altLang="en-US" sz="48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2918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895</Words>
  <Application>Microsoft Office PowerPoint</Application>
  <PresentationFormat>Custom</PresentationFormat>
  <Paragraphs>105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153</cp:revision>
  <dcterms:created xsi:type="dcterms:W3CDTF">2017-11-24T09:12:01Z</dcterms:created>
  <dcterms:modified xsi:type="dcterms:W3CDTF">2018-05-15T15:34:05Z</dcterms:modified>
</cp:coreProperties>
</file>