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81" r:id="rId2"/>
    <p:sldId id="283" r:id="rId3"/>
    <p:sldId id="284" r:id="rId4"/>
    <p:sldId id="260" r:id="rId5"/>
    <p:sldId id="261" r:id="rId6"/>
    <p:sldId id="285"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embeddedFontLst>
    <p:embeddedFont>
      <p:font typeface="Garamond" panose="02020404030301010803" pitchFamily="18" charset="0"/>
      <p:regular r:id="rId26"/>
      <p:bold r:id="rId27"/>
      <p:italic r:id="rId28"/>
    </p:embeddedFont>
    <p:embeddedFont>
      <p:font typeface="Impact" panose="020B0806030902050204" pitchFamily="34" charset="0"/>
      <p:regular r:id="rId29"/>
    </p:embeddedFont>
    <p:embeddedFont>
      <p:font typeface="Microsoft YaHei" panose="020B0503020204020204" pitchFamily="34" charset="-122"/>
      <p:regular r:id="rId30"/>
      <p:bold r:id="rId31"/>
    </p:embeddedFont>
    <p:embeddedFont>
      <p:font typeface="Tahoma" panose="020B0604030504040204" pitchFamily="34" charset="0"/>
      <p:regular r:id="rId32"/>
      <p:bold r:id="rId33"/>
    </p:embeddedFont>
    <p:embeddedFont>
      <p:font typeface="VNI-Times"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orient="horz" pos="561">
          <p15:clr>
            <a:srgbClr val="A4A3A4"/>
          </p15:clr>
        </p15:guide>
        <p15:guide id="4" orient="horz" pos="691">
          <p15:clr>
            <a:srgbClr val="A4A3A4"/>
          </p15:clr>
        </p15:guide>
        <p15:guide id="5" orient="horz" pos="4017">
          <p15:clr>
            <a:srgbClr val="A4A3A4"/>
          </p15:clr>
        </p15:guide>
        <p15:guide id="6" orient="horz" pos="3888">
          <p15:clr>
            <a:srgbClr val="A4A3A4"/>
          </p15:clr>
        </p15:guide>
        <p15:guide id="7" pos="230">
          <p15:clr>
            <a:srgbClr val="A4A3A4"/>
          </p15:clr>
        </p15:guide>
        <p15:guide id="8" pos="74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365"/>
      </p:cViewPr>
      <p:guideLst>
        <p:guide orient="horz" pos="129"/>
        <p:guide orient="horz" pos="4190"/>
        <p:guide orient="horz" pos="561"/>
        <p:guide orient="horz" pos="691"/>
        <p:guide orient="horz" pos="4017"/>
        <p:guide orient="horz" pos="3888"/>
        <p:guide pos="230"/>
        <p:guide pos="744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Arial" panose="020B0604020202020204"/>
                <a:ea typeface="Arial" panose="020B0604020202020204"/>
                <a:cs typeface="Arial" panose="020B0604020202020204"/>
                <a:sym typeface="Arial" panose="020B0604020202020204"/>
              </a:rPr>
              <a:t>1</a:t>
            </a:fld>
            <a:endParaRPr lang="en-GB"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937099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过度页1" type="blank">
  <p:cSld name="BLANK">
    <p:spTree>
      <p:nvGrpSpPr>
        <p:cNvPr id="1" name="Shape 12"/>
        <p:cNvGrpSpPr/>
        <p:nvPr/>
      </p:nvGrpSpPr>
      <p:grpSpPr>
        <a:xfrm>
          <a:off x="0" y="0"/>
          <a:ext cx="0" cy="0"/>
          <a:chOff x="0" y="0"/>
          <a:chExt cx="0" cy="0"/>
        </a:xfrm>
      </p:grpSpPr>
      <p:pic>
        <p:nvPicPr>
          <p:cNvPr id="13" name="Google Shape;13;p28"/>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4"/>
        <p:cNvGrpSpPr/>
        <p:nvPr/>
      </p:nvGrpSpPr>
      <p:grpSpPr>
        <a:xfrm>
          <a:off x="0" y="0"/>
          <a:ext cx="0" cy="0"/>
          <a:chOff x="0" y="0"/>
          <a:chExt cx="0" cy="0"/>
        </a:xfrm>
      </p:grpSpPr>
      <p:pic>
        <p:nvPicPr>
          <p:cNvPr id="15" name="Google Shape;15;p29"/>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内页-1">
  <p:cSld name="内页-1">
    <p:spTree>
      <p:nvGrpSpPr>
        <p:cNvPr id="1" name="Shape 16"/>
        <p:cNvGrpSpPr/>
        <p:nvPr/>
      </p:nvGrpSpPr>
      <p:grpSpPr>
        <a:xfrm>
          <a:off x="0" y="0"/>
          <a:ext cx="0" cy="0"/>
          <a:chOff x="0" y="0"/>
          <a:chExt cx="0" cy="0"/>
        </a:xfrm>
      </p:grpSpPr>
      <p:pic>
        <p:nvPicPr>
          <p:cNvPr id="17" name="Google Shape;17;p30"/>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18" name="Google Shape;18;p30"/>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9" name="Google Shape;19;p30"/>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内页-1">
  <p:cSld name="3_内页-1">
    <p:spTree>
      <p:nvGrpSpPr>
        <p:cNvPr id="1" name="Shape 20"/>
        <p:cNvGrpSpPr/>
        <p:nvPr/>
      </p:nvGrpSpPr>
      <p:grpSpPr>
        <a:xfrm>
          <a:off x="0" y="0"/>
          <a:ext cx="0" cy="0"/>
          <a:chOff x="0" y="0"/>
          <a:chExt cx="0" cy="0"/>
        </a:xfrm>
      </p:grpSpPr>
      <p:pic>
        <p:nvPicPr>
          <p:cNvPr id="21" name="Google Shape;21;p31"/>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22" name="Google Shape;22;p31"/>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 name="Google Shape;23;p31"/>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内页-1">
  <p:cSld name="1_内页-1">
    <p:spTree>
      <p:nvGrpSpPr>
        <p:cNvPr id="1" name="Shape 24"/>
        <p:cNvGrpSpPr/>
        <p:nvPr/>
      </p:nvGrpSpPr>
      <p:grpSpPr>
        <a:xfrm>
          <a:off x="0" y="0"/>
          <a:ext cx="0" cy="0"/>
          <a:chOff x="0" y="0"/>
          <a:chExt cx="0" cy="0"/>
        </a:xfrm>
      </p:grpSpPr>
      <p:pic>
        <p:nvPicPr>
          <p:cNvPr id="25" name="Google Shape;25;p32"/>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26" name="Google Shape;26;p32"/>
          <p:cNvSpPr/>
          <p:nvPr/>
        </p:nvSpPr>
        <p:spPr>
          <a:xfrm>
            <a:off x="304800" y="241300"/>
            <a:ext cx="11379200" cy="6375400"/>
          </a:xfrm>
          <a:prstGeom prst="rect">
            <a:avLst/>
          </a:prstGeom>
          <a:solidFill>
            <a:srgbClr val="F4EAE0"/>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32"/>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内页-1">
  <p:cSld name="2_内页-1">
    <p:spTree>
      <p:nvGrpSpPr>
        <p:cNvPr id="1" name="Shape 28"/>
        <p:cNvGrpSpPr/>
        <p:nvPr/>
      </p:nvGrpSpPr>
      <p:grpSpPr>
        <a:xfrm>
          <a:off x="0" y="0"/>
          <a:ext cx="0" cy="0"/>
          <a:chOff x="0" y="0"/>
          <a:chExt cx="0" cy="0"/>
        </a:xfrm>
      </p:grpSpPr>
      <p:pic>
        <p:nvPicPr>
          <p:cNvPr id="29" name="Google Shape;29;p33"/>
          <p:cNvPicPr preferRelativeResize="0"/>
          <p:nvPr/>
        </p:nvPicPr>
        <p:blipFill rotWithShape="1">
          <a:blip r:embed="rId2"/>
          <a:srcRect/>
          <a:stretch>
            <a:fillRect/>
          </a:stretch>
        </p:blipFill>
        <p:spPr>
          <a:xfrm>
            <a:off x="0" y="0"/>
            <a:ext cx="12192000" cy="6858000"/>
          </a:xfrm>
          <a:prstGeom prst="rect">
            <a:avLst/>
          </a:prstGeom>
          <a:noFill/>
          <a:ln>
            <a:noFill/>
          </a:ln>
        </p:spPr>
      </p:pic>
      <p:sp>
        <p:nvSpPr>
          <p:cNvPr id="30" name="Google Shape;30;p33"/>
          <p:cNvSpPr/>
          <p:nvPr/>
        </p:nvSpPr>
        <p:spPr>
          <a:xfrm>
            <a:off x="419100" y="368300"/>
            <a:ext cx="11137900" cy="6121400"/>
          </a:xfrm>
          <a:prstGeom prst="rect">
            <a:avLst/>
          </a:prstGeom>
          <a:noFill/>
          <a:ln w="28575" cap="flat" cmpd="sng">
            <a:solidFill>
              <a:srgbClr val="D2736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目录页">
  <p:cSld name="目录页">
    <p:spTree>
      <p:nvGrpSpPr>
        <p:cNvPr id="1" name="Shape 3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版权页">
  <p:cSld name="版权页">
    <p:spTree>
      <p:nvGrpSpPr>
        <p:cNvPr id="1" name="Shape 32"/>
        <p:cNvGrpSpPr/>
        <p:nvPr/>
      </p:nvGrpSpPr>
      <p:grpSpPr>
        <a:xfrm>
          <a:off x="0" y="0"/>
          <a:ext cx="0" cy="0"/>
          <a:chOff x="0" y="0"/>
          <a:chExt cx="0" cy="0"/>
        </a:xfrm>
      </p:grpSpPr>
      <p:pic>
        <p:nvPicPr>
          <p:cNvPr id="33" name="Google Shape;33;p35"/>
          <p:cNvPicPr preferRelativeResize="0"/>
          <p:nvPr/>
        </p:nvPicPr>
        <p:blipFill rotWithShape="1">
          <a:blip r:embed="rId2"/>
          <a:srcRect/>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245225"/>
            <a:ext cx="2844800" cy="476250"/>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a:xfrm>
            <a:off x="4165600" y="6245225"/>
            <a:ext cx="3860800" cy="476250"/>
          </a:xfr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a:xfrm>
            <a:off x="8737600" y="6245225"/>
            <a:ext cx="2844800" cy="476250"/>
          </a:xfrm>
        </p:spPr>
        <p:txBody>
          <a:bodyPr/>
          <a:lstStyle/>
          <a:p>
            <a:pPr lvl="0" eaLnBrk="1" hangingPunct="1"/>
            <a:fld id="{9A0DB2DC-4C9A-4742-B13C-FB6460FD3503}" type="slidenum">
              <a:rPr lang="en-US"/>
              <a:t>‹#›</a:t>
            </a:fld>
            <a:endParaRPr lang="en-US">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1"/>
          <a:srcRect/>
          <a:stretch>
            <a:fillRect/>
          </a:stretch>
        </p:blipFill>
        <p:spPr>
          <a:xfrm>
            <a:off x="2230116" y="-3294530"/>
            <a:ext cx="2980604" cy="3186953"/>
          </a:xfrm>
          <a:prstGeom prst="ellipse">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2" descr="iHay"/>
          <p:cNvPicPr>
            <a:picLocks noChangeAspect="1"/>
          </p:cNvPicPr>
          <p:nvPr/>
        </p:nvPicPr>
        <p:blipFill>
          <a:blip r:embed="rId3"/>
          <a:stretch>
            <a:fillRect/>
          </a:stretch>
        </p:blipFill>
        <p:spPr>
          <a:xfrm>
            <a:off x="-76200" y="0"/>
            <a:ext cx="12192000" cy="6843395"/>
          </a:xfrm>
          <a:prstGeom prst="rect">
            <a:avLst/>
          </a:prstGeom>
          <a:noFill/>
          <a:ln w="9525">
            <a:noFill/>
          </a:ln>
        </p:spPr>
      </p:pic>
      <p:sp>
        <p:nvSpPr>
          <p:cNvPr id="47107" name="Text Box 7"/>
          <p:cNvSpPr txBox="1"/>
          <p:nvPr/>
        </p:nvSpPr>
        <p:spPr>
          <a:xfrm>
            <a:off x="2871788" y="3962400"/>
            <a:ext cx="6477000" cy="368300"/>
          </a:xfrm>
          <a:prstGeom prst="rect">
            <a:avLst/>
          </a:prstGeom>
          <a:noFill/>
          <a:ln w="9525">
            <a:noFill/>
          </a:ln>
        </p:spPr>
        <p:txBody>
          <a:bodyPr>
            <a:spAutoFit/>
          </a:bodyPr>
          <a:lstStyle/>
          <a:p>
            <a:pPr eaLnBrk="0" hangingPunct="0">
              <a:spcBef>
                <a:spcPct val="50000"/>
              </a:spcBef>
              <a:buFontTx/>
            </a:pPr>
            <a:endParaRPr lang="vi-VN" altLang="x-none" sz="1800" dirty="0">
              <a:latin typeface="Garamond" panose="02020404030301010803" pitchFamily="18" charset="0"/>
            </a:endParaRPr>
          </a:p>
        </p:txBody>
      </p:sp>
      <p:sp>
        <p:nvSpPr>
          <p:cNvPr id="47108" name="Line 8"/>
          <p:cNvSpPr/>
          <p:nvPr/>
        </p:nvSpPr>
        <p:spPr>
          <a:xfrm>
            <a:off x="3886200" y="6858000"/>
            <a:ext cx="4191000" cy="0"/>
          </a:xfrm>
          <a:prstGeom prst="line">
            <a:avLst/>
          </a:prstGeom>
          <a:ln w="76200" cap="flat" cmpd="sng">
            <a:pattFill prst="lgCheck">
              <a:fgClr>
                <a:srgbClr val="FF00FF"/>
              </a:fgClr>
              <a:bgClr>
                <a:srgbClr val="FFFFFF"/>
              </a:bgClr>
            </a:pattFill>
            <a:prstDash val="solid"/>
            <a:headEnd type="none" w="med" len="med"/>
            <a:tailEnd type="none" w="med" len="med"/>
          </a:ln>
        </p:spPr>
        <p:txBody>
          <a:bodyPr/>
          <a:lstStyle/>
          <a:p>
            <a:endParaRPr lang="en-US"/>
          </a:p>
        </p:txBody>
      </p:sp>
      <p:sp>
        <p:nvSpPr>
          <p:cNvPr id="47109" name="Line 9"/>
          <p:cNvSpPr/>
          <p:nvPr/>
        </p:nvSpPr>
        <p:spPr>
          <a:xfrm>
            <a:off x="4191000" y="25400"/>
            <a:ext cx="3886200" cy="0"/>
          </a:xfrm>
          <a:prstGeom prst="line">
            <a:avLst/>
          </a:prstGeom>
          <a:ln w="76200" cap="flat" cmpd="sng">
            <a:pattFill prst="sphere">
              <a:fgClr>
                <a:srgbClr val="FF00FF"/>
              </a:fgClr>
              <a:bgClr>
                <a:srgbClr val="FFFFFF"/>
              </a:bgClr>
            </a:pattFill>
            <a:prstDash val="solid"/>
            <a:headEnd type="none" w="med" len="med"/>
            <a:tailEnd type="none" w="med" len="med"/>
          </a:ln>
        </p:spPr>
        <p:txBody>
          <a:bodyPr/>
          <a:lstStyle/>
          <a:p>
            <a:endParaRPr lang="en-US"/>
          </a:p>
        </p:txBody>
      </p:sp>
      <p:pic>
        <p:nvPicPr>
          <p:cNvPr id="69644" name="Picture 12" descr="Boo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381500"/>
            <a:ext cx="1981200" cy="838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WordArt 23"/>
          <p:cNvSpPr>
            <a:spLocks noTextEdit="1"/>
          </p:cNvSpPr>
          <p:nvPr/>
        </p:nvSpPr>
        <p:spPr>
          <a:xfrm>
            <a:off x="2822575" y="1447800"/>
            <a:ext cx="7019925" cy="1695450"/>
          </a:xfrm>
          <a:prstGeom prst="rect">
            <a:avLst/>
          </a:prstGeom>
        </p:spPr>
        <p:txBody>
          <a:bodyPr wrap="none" fromWordArt="1">
            <a:prstTxWarp prst="textPlain">
              <a:avLst>
                <a:gd name="adj" fmla="val 50000"/>
              </a:avLst>
            </a:prstTxWarp>
            <a:normAutofit/>
          </a:bodyPr>
          <a:lstStyle/>
          <a:p>
            <a:pPr algn="ctr" eaLnBrk="0" hangingPunct="0"/>
            <a:endParaRPr lang="en-US" sz="360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VNI-Times" charset="0"/>
              <a:ea typeface="VNI-Times" charset="0"/>
            </a:endParaRPr>
          </a:p>
        </p:txBody>
      </p:sp>
      <p:sp>
        <p:nvSpPr>
          <p:cNvPr id="47113" name="WordArt 3"/>
          <p:cNvSpPr>
            <a:spLocks noTextEdit="1"/>
          </p:cNvSpPr>
          <p:nvPr/>
        </p:nvSpPr>
        <p:spPr>
          <a:xfrm>
            <a:off x="2750820" y="2490279"/>
            <a:ext cx="6994525" cy="1444625"/>
          </a:xfrm>
          <a:prstGeom prst="rect">
            <a:avLst/>
          </a:prstGeom>
        </p:spPr>
        <p:txBody>
          <a:bodyPr wrap="none" fromWordArt="1">
            <a:prstTxWarp prst="textPlain">
              <a:avLst>
                <a:gd name="adj" fmla="val 50000"/>
              </a:avLst>
            </a:prstTxWarp>
            <a:normAutofit/>
          </a:bodyPr>
          <a:lstStyle/>
          <a:p>
            <a:pPr algn="ctr" eaLnBrk="0" hangingPunct="0"/>
            <a:r>
              <a:rPr lang="en-US" sz="36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Những</a:t>
            </a:r>
            <a:r>
              <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con </a:t>
            </a:r>
            <a:r>
              <a:rPr lang="en-US" sz="36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sếu</a:t>
            </a:r>
            <a:r>
              <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bằng</a:t>
            </a:r>
            <a:r>
              <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giấy</a:t>
            </a:r>
            <a:endParaRPr lang="en-US" sz="3600" b="1" dirty="0">
              <a:ln w="9525" cap="flat" cmpd="sng">
                <a:solidFill>
                  <a:srgbClr val="FF0000"/>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47114" name="WordArt 20"/>
          <p:cNvSpPr>
            <a:spLocks noTextEdit="1"/>
          </p:cNvSpPr>
          <p:nvPr/>
        </p:nvSpPr>
        <p:spPr>
          <a:xfrm>
            <a:off x="3257777" y="1466853"/>
            <a:ext cx="4783137" cy="1438275"/>
          </a:xfrm>
          <a:prstGeom prst="rect">
            <a:avLst/>
          </a:prstGeom>
        </p:spPr>
        <p:txBody>
          <a:bodyPr wrap="none" fromWordArt="1">
            <a:prstTxWarp prst="textPlain">
              <a:avLst>
                <a:gd name="adj" fmla="val 50000"/>
              </a:avLst>
            </a:prstTxWarp>
            <a:normAutofit/>
          </a:bodyPr>
          <a:lstStyle/>
          <a:p>
            <a:pPr algn="l" eaLnBrk="0" hangingPunct="0"/>
            <a:r>
              <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Tập</a:t>
            </a:r>
            <a:r>
              <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đọc</a:t>
            </a:r>
            <a:endPar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a:p>
            <a:pPr algn="l" eaLnBrk="0" hangingPunct="0"/>
            <a:r>
              <a:rPr lang="vi-VN"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endPar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pic>
        <p:nvPicPr>
          <p:cNvPr id="54" name="Google Shape;54;p1"/>
          <p:cNvPicPr preferRelativeResize="0"/>
          <p:nvPr/>
        </p:nvPicPr>
        <p:blipFill rotWithShape="1">
          <a:blip r:embed="rId5"/>
          <a:srcRect/>
          <a:stretch>
            <a:fillRect/>
          </a:stretch>
        </p:blipFill>
        <p:spPr>
          <a:xfrm>
            <a:off x="446623" y="25622"/>
            <a:ext cx="1274892" cy="1528283"/>
          </a:xfrm>
          <a:prstGeom prst="rect">
            <a:avLst/>
          </a:prstGeom>
          <a:noFill/>
          <a:ln>
            <a:noFill/>
          </a:ln>
        </p:spPr>
      </p:pic>
      <p:pic>
        <p:nvPicPr>
          <p:cNvPr id="2" name="Google Shape;54;p1"/>
          <p:cNvPicPr preferRelativeResize="0"/>
          <p:nvPr/>
        </p:nvPicPr>
        <p:blipFill rotWithShape="1">
          <a:blip r:embed="rId5"/>
          <a:srcRect/>
          <a:stretch>
            <a:fillRect/>
          </a:stretch>
        </p:blipFill>
        <p:spPr>
          <a:xfrm>
            <a:off x="802640" y="1009650"/>
            <a:ext cx="1275080" cy="1504950"/>
          </a:xfrm>
          <a:prstGeom prst="rect">
            <a:avLst/>
          </a:prstGeom>
          <a:noFill/>
          <a:ln>
            <a:noFill/>
          </a:ln>
        </p:spPr>
      </p:pic>
      <p:pic>
        <p:nvPicPr>
          <p:cNvPr id="3" name="Google Shape;54;p1"/>
          <p:cNvPicPr preferRelativeResize="0"/>
          <p:nvPr/>
        </p:nvPicPr>
        <p:blipFill rotWithShape="1">
          <a:blip r:embed="rId5"/>
          <a:srcRect/>
          <a:stretch>
            <a:fillRect/>
          </a:stretch>
        </p:blipFill>
        <p:spPr>
          <a:xfrm>
            <a:off x="1266408" y="1900142"/>
            <a:ext cx="1274892" cy="1528283"/>
          </a:xfrm>
          <a:prstGeom prst="rect">
            <a:avLst/>
          </a:prstGeom>
          <a:noFill/>
          <a:ln>
            <a:noFill/>
          </a:ln>
        </p:spPr>
      </p:pic>
      <p:pic>
        <p:nvPicPr>
          <p:cNvPr id="4" name="Google Shape;54;p1"/>
          <p:cNvPicPr preferRelativeResize="0"/>
          <p:nvPr/>
        </p:nvPicPr>
        <p:blipFill rotWithShape="1">
          <a:blip r:embed="rId5"/>
          <a:srcRect/>
          <a:stretch>
            <a:fillRect/>
          </a:stretch>
        </p:blipFill>
        <p:spPr>
          <a:xfrm>
            <a:off x="1721703" y="2895822"/>
            <a:ext cx="1274892" cy="1528283"/>
          </a:xfrm>
          <a:prstGeom prst="rect">
            <a:avLst/>
          </a:prstGeom>
          <a:noFill/>
          <a:ln>
            <a:noFill/>
          </a:ln>
        </p:spPr>
      </p:pic>
      <p:sp>
        <p:nvSpPr>
          <p:cNvPr id="5" name="TextBox 4">
            <a:extLst>
              <a:ext uri="{FF2B5EF4-FFF2-40B4-BE49-F238E27FC236}">
                <a16:creationId xmlns:a16="http://schemas.microsoft.com/office/drawing/2014/main" id="{94D7CFFD-73F8-2C7F-B4CA-34F97C4F066F}"/>
              </a:ext>
            </a:extLst>
          </p:cNvPr>
          <p:cNvSpPr txBox="1"/>
          <p:nvPr/>
        </p:nvSpPr>
        <p:spPr>
          <a:xfrm>
            <a:off x="2761603" y="4366895"/>
            <a:ext cx="7899912"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VIÊN TĂNG THỊ CẨM VÂN </a:t>
            </a:r>
          </a:p>
        </p:txBody>
      </p:sp>
      <p:sp>
        <p:nvSpPr>
          <p:cNvPr id="6" name="TextBox 5">
            <a:extLst>
              <a:ext uri="{FF2B5EF4-FFF2-40B4-BE49-F238E27FC236}">
                <a16:creationId xmlns:a16="http://schemas.microsoft.com/office/drawing/2014/main" id="{E9E8C549-C24F-0B75-3964-F562C5F1113D}"/>
              </a:ext>
            </a:extLst>
          </p:cNvPr>
          <p:cNvSpPr txBox="1"/>
          <p:nvPr/>
        </p:nvSpPr>
        <p:spPr>
          <a:xfrm>
            <a:off x="2383279" y="296286"/>
            <a:ext cx="8365785" cy="646331"/>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TRƯỜNG TH TRƯƠNG ĐÌNH NAM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fade">
                                      <p:cBhvr>
                                        <p:cTn id="7" dur="2000"/>
                                        <p:tgtEl>
                                          <p:spTgt spid="69644"/>
                                        </p:tgtEl>
                                      </p:cBhvr>
                                    </p:animEffect>
                                    <p:anim calcmode="lin" valueType="num">
                                      <p:cBhvr>
                                        <p:cTn id="8" dur="2000" fill="hold"/>
                                        <p:tgtEl>
                                          <p:spTgt spid="69644"/>
                                        </p:tgtEl>
                                        <p:attrNameLst>
                                          <p:attrName>style.rotation</p:attrName>
                                        </p:attrNameLst>
                                      </p:cBhvr>
                                      <p:tavLst>
                                        <p:tav tm="0">
                                          <p:val>
                                            <p:fltVal val="720"/>
                                          </p:val>
                                        </p:tav>
                                        <p:tav tm="100000">
                                          <p:val>
                                            <p:fltVal val="0"/>
                                          </p:val>
                                        </p:tav>
                                      </p:tavLst>
                                    </p:anim>
                                    <p:anim calcmode="lin" valueType="num">
                                      <p:cBhvr>
                                        <p:cTn id="9" dur="2000" fill="hold"/>
                                        <p:tgtEl>
                                          <p:spTgt spid="69644"/>
                                        </p:tgtEl>
                                        <p:attrNameLst>
                                          <p:attrName>ppt_h</p:attrName>
                                        </p:attrNameLst>
                                      </p:cBhvr>
                                      <p:tavLst>
                                        <p:tav tm="0">
                                          <p:val>
                                            <p:fltVal val="0"/>
                                          </p:val>
                                        </p:tav>
                                        <p:tav tm="100000">
                                          <p:val>
                                            <p:strVal val="#ppt_h"/>
                                          </p:val>
                                        </p:tav>
                                      </p:tavLst>
                                    </p:anim>
                                    <p:anim calcmode="lin" valueType="num">
                                      <p:cBhvr>
                                        <p:cTn id="10" dur="2000" fill="hold"/>
                                        <p:tgtEl>
                                          <p:spTgt spid="6964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p:nvPr/>
        </p:nvSpPr>
        <p:spPr>
          <a:xfrm>
            <a:off x="4380422" y="2876525"/>
            <a:ext cx="6478078"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TÌM HIỂU BÀI</a:t>
            </a:r>
            <a:endParaRPr sz="7200" b="1">
              <a:solidFill>
                <a:srgbClr val="B74239"/>
              </a:solidFill>
              <a:latin typeface="Arial" panose="020B0604020202020204"/>
              <a:ea typeface="Arial" panose="020B0604020202020204"/>
              <a:cs typeface="Arial" panose="020B0604020202020204"/>
              <a:sym typeface="Arial" panose="020B0604020202020204"/>
            </a:endParaRPr>
          </a:p>
        </p:txBody>
      </p:sp>
      <p:pic>
        <p:nvPicPr>
          <p:cNvPr id="210" name="Google Shape;210;p11"/>
          <p:cNvPicPr preferRelativeResize="0"/>
          <p:nvPr/>
        </p:nvPicPr>
        <p:blipFill rotWithShape="1">
          <a:blip r:embed="rId3"/>
          <a:srcRect/>
          <a:stretch>
            <a:fillRect/>
          </a:stretch>
        </p:blipFill>
        <p:spPr>
          <a:xfrm>
            <a:off x="1547573" y="2043953"/>
            <a:ext cx="4080511" cy="42097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 calcmode="lin" valueType="num">
                                      <p:cBhvr additive="base">
                                        <p:cTn id="7" dur="500"/>
                                        <p:tgtEl>
                                          <p:spTgt spid="209"/>
                                        </p:tgtEl>
                                        <p:attrNameLst>
                                          <p:attrName>ppt_w</p:attrName>
                                        </p:attrNameLst>
                                      </p:cBhvr>
                                      <p:tavLst>
                                        <p:tav tm="0">
                                          <p:val>
                                            <p:fltVal val="0"/>
                                          </p:val>
                                        </p:tav>
                                        <p:tav tm="100000">
                                          <p:val>
                                            <p:strVal val="#ppt_w"/>
                                          </p:val>
                                        </p:tav>
                                      </p:tavLst>
                                    </p:anim>
                                    <p:anim calcmode="lin" valueType="num">
                                      <p:cBhvr additive="base">
                                        <p:cTn id="8" dur="500"/>
                                        <p:tgtEl>
                                          <p:spTgt spid="2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2"/>
          <p:cNvPicPr preferRelativeResize="0"/>
          <p:nvPr/>
        </p:nvPicPr>
        <p:blipFill rotWithShape="1">
          <a:blip r:embed="rId3"/>
          <a:srcRect l="-1859" t="6296" r="3168" b="20337"/>
          <a:stretch>
            <a:fillRect/>
          </a:stretch>
        </p:blipFill>
        <p:spPr>
          <a:xfrm>
            <a:off x="3814964" y="1843116"/>
            <a:ext cx="3490858" cy="2998738"/>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216" name="Google Shape;216;p12"/>
          <p:cNvPicPr preferRelativeResize="0"/>
          <p:nvPr/>
        </p:nvPicPr>
        <p:blipFill rotWithShape="1">
          <a:blip r:embed="rId4"/>
          <a:srcRect/>
          <a:stretch>
            <a:fillRect/>
          </a:stretch>
        </p:blipFill>
        <p:spPr>
          <a:xfrm>
            <a:off x="7801917" y="1783744"/>
            <a:ext cx="3667311" cy="3117481"/>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
        <p:nvSpPr>
          <p:cNvPr id="217" name="Google Shape;217;p12"/>
          <p:cNvSpPr/>
          <p:nvPr/>
        </p:nvSpPr>
        <p:spPr>
          <a:xfrm>
            <a:off x="2608325" y="313399"/>
            <a:ext cx="2637288" cy="1778575"/>
          </a:xfrm>
          <a:prstGeom prst="cloudCallout">
            <a:avLst>
              <a:gd name="adj1" fmla="val -81920"/>
              <a:gd name="adj2" fmla="val -36602"/>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18" name="Google Shape;218;p12"/>
          <p:cNvSpPr txBox="1"/>
          <p:nvPr/>
        </p:nvSpPr>
        <p:spPr>
          <a:xfrm>
            <a:off x="2761091" y="502050"/>
            <a:ext cx="225965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Times New Roman" panose="02020603050405020304"/>
              <a:buNone/>
            </a:pPr>
            <a:r>
              <a:rPr lang="en-GB"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Xa- xa- cô bị nhiễm phóng xạ từ lúc nào?</a:t>
            </a:r>
          </a:p>
        </p:txBody>
      </p:sp>
      <p:pic>
        <p:nvPicPr>
          <p:cNvPr id="219" name="Google Shape;219;p12"/>
          <p:cNvPicPr preferRelativeResize="0"/>
          <p:nvPr/>
        </p:nvPicPr>
        <p:blipFill rotWithShape="1">
          <a:blip r:embed="rId5"/>
          <a:srcRect/>
          <a:stretch>
            <a:fillRect/>
          </a:stretch>
        </p:blipFill>
        <p:spPr>
          <a:xfrm>
            <a:off x="489731" y="2789526"/>
            <a:ext cx="3325233" cy="363070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20" name="Google Shape;220;p12"/>
          <p:cNvPicPr preferRelativeResize="0"/>
          <p:nvPr/>
        </p:nvPicPr>
        <p:blipFill rotWithShape="1">
          <a:blip r:embed="rId6"/>
          <a:srcRect/>
          <a:stretch>
            <a:fillRect/>
          </a:stretch>
        </p:blipFill>
        <p:spPr>
          <a:xfrm>
            <a:off x="-724755" y="313399"/>
            <a:ext cx="3672256" cy="2476127"/>
          </a:xfrm>
          <a:prstGeom prst="rect">
            <a:avLst/>
          </a:prstGeom>
          <a:noFill/>
          <a:ln>
            <a:noFill/>
          </a:ln>
        </p:spPr>
      </p:pic>
      <p:sp>
        <p:nvSpPr>
          <p:cNvPr id="221" name="Google Shape;221;p12"/>
          <p:cNvSpPr/>
          <p:nvPr/>
        </p:nvSpPr>
        <p:spPr>
          <a:xfrm>
            <a:off x="6583102" y="813091"/>
            <a:ext cx="2637288" cy="1778575"/>
          </a:xfrm>
          <a:prstGeom prst="cloudCallout">
            <a:avLst>
              <a:gd name="adj1" fmla="val -228878"/>
              <a:gd name="adj2" fmla="val -58770"/>
            </a:avLst>
          </a:prstGeom>
          <a:solidFill>
            <a:srgbClr val="8296B0"/>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22" name="Google Shape;222;p12"/>
          <p:cNvSpPr txBox="1"/>
          <p:nvPr/>
        </p:nvSpPr>
        <p:spPr>
          <a:xfrm>
            <a:off x="6748044" y="917548"/>
            <a:ext cx="248452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Times New Roman" panose="02020603050405020304"/>
              <a:buNone/>
            </a:pPr>
            <a:r>
              <a:rPr lang="en-GB"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Khi Mĩ ném 2 quả bom nguyên tử xuống Nhật Bản</a:t>
            </a:r>
            <a:endParaRPr sz="24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5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fade">
                                      <p:cBhvr>
                                        <p:cTn id="17" dur="500"/>
                                        <p:tgtEl>
                                          <p:spTgt spid="2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2"/>
                                        </p:tgtEl>
                                        <p:attrNameLst>
                                          <p:attrName>style.visibility</p:attrName>
                                        </p:attrNameLst>
                                      </p:cBhvr>
                                      <p:to>
                                        <p:strVal val="visible"/>
                                      </p:to>
                                    </p:set>
                                    <p:animEffect transition="in" filter="fade">
                                      <p:cBhvr>
                                        <p:cTn id="22" dur="500"/>
                                        <p:tgtEl>
                                          <p:spTgt spid="2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6"/>
                                        </p:tgtEl>
                                        <p:attrNameLst>
                                          <p:attrName>style.visibility</p:attrName>
                                        </p:attrNameLst>
                                      </p:cBhvr>
                                      <p:to>
                                        <p:strVal val="visible"/>
                                      </p:to>
                                    </p:set>
                                    <p:animEffect transition="in" filter="fade">
                                      <p:cBhvr>
                                        <p:cTn id="27" dur="2000"/>
                                        <p:tgtEl>
                                          <p:spTgt spid="216"/>
                                        </p:tgtEl>
                                      </p:cBhvr>
                                    </p:animEffect>
                                  </p:childTnLst>
                                </p:cTn>
                              </p:par>
                              <p:par>
                                <p:cTn id="28" presetID="10" presetClass="entr" presetSubtype="0" fill="hold" nodeType="withEffect">
                                  <p:stCondLst>
                                    <p:cond delay="0"/>
                                  </p:stCondLst>
                                  <p:childTnLst>
                                    <p:set>
                                      <p:cBhvr>
                                        <p:cTn id="29" dur="1" fill="hold">
                                          <p:stCondLst>
                                            <p:cond delay="0"/>
                                          </p:stCondLst>
                                        </p:cTn>
                                        <p:tgtEl>
                                          <p:spTgt spid="215"/>
                                        </p:tgtEl>
                                        <p:attrNameLst>
                                          <p:attrName>style.visibility</p:attrName>
                                        </p:attrNameLst>
                                      </p:cBhvr>
                                      <p:to>
                                        <p:strVal val="visible"/>
                                      </p:to>
                                    </p:set>
                                    <p:animEffect transition="in" filter="fade">
                                      <p:cBhvr>
                                        <p:cTn id="30" dur="2000"/>
                                        <p:tgtEl>
                                          <p:spTgt spid="215"/>
                                        </p:tgtEl>
                                      </p:cBhvr>
                                    </p:animEffect>
                                  </p:childTnLst>
                                </p:cTn>
                              </p:par>
                              <p:par>
                                <p:cTn id="31" presetID="10" presetClass="entr" presetSubtype="0" fill="hold" nodeType="withEffect">
                                  <p:stCondLst>
                                    <p:cond delay="0"/>
                                  </p:stCondLst>
                                  <p:childTnLst>
                                    <p:set>
                                      <p:cBhvr>
                                        <p:cTn id="32" dur="1" fill="hold">
                                          <p:stCondLst>
                                            <p:cond delay="0"/>
                                          </p:stCondLst>
                                        </p:cTn>
                                        <p:tgtEl>
                                          <p:spTgt spid="219"/>
                                        </p:tgtEl>
                                        <p:attrNameLst>
                                          <p:attrName>style.visibility</p:attrName>
                                        </p:attrNameLst>
                                      </p:cBhvr>
                                      <p:to>
                                        <p:strVal val="visible"/>
                                      </p:to>
                                    </p:set>
                                    <p:animEffect transition="in" filter="fade">
                                      <p:cBhvr>
                                        <p:cTn id="33" dur="2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p:nvPr/>
        </p:nvSpPr>
        <p:spPr>
          <a:xfrm>
            <a:off x="525242" y="1800692"/>
            <a:ext cx="2219374" cy="1913253"/>
          </a:xfrm>
          <a:custGeom>
            <a:avLst/>
            <a:gdLst/>
            <a:ahLst/>
            <a:cxnLst/>
            <a:rect l="l" t="t" r="r" b="b"/>
            <a:pathLst>
              <a:path w="2219374" h="1913253" extrusionOk="0">
                <a:moveTo>
                  <a:pt x="1919626" y="1396446"/>
                </a:moveTo>
                <a:lnTo>
                  <a:pt x="2219374" y="1913253"/>
                </a:lnTo>
                <a:lnTo>
                  <a:pt x="1633594" y="1913253"/>
                </a:lnTo>
                <a:close/>
                <a:moveTo>
                  <a:pt x="306189" y="1385342"/>
                </a:moveTo>
                <a:lnTo>
                  <a:pt x="598366" y="1913253"/>
                </a:lnTo>
                <a:lnTo>
                  <a:pt x="0" y="1913253"/>
                </a:lnTo>
                <a:close/>
                <a:moveTo>
                  <a:pt x="1109687" y="0"/>
                </a:moveTo>
                <a:lnTo>
                  <a:pt x="1860205" y="1293996"/>
                </a:lnTo>
                <a:lnTo>
                  <a:pt x="1517471" y="1913253"/>
                </a:lnTo>
                <a:lnTo>
                  <a:pt x="714489" y="1913253"/>
                </a:lnTo>
                <a:lnTo>
                  <a:pt x="365610" y="1282892"/>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29" name="Google Shape;229;p13"/>
          <p:cNvSpPr/>
          <p:nvPr/>
        </p:nvSpPr>
        <p:spPr>
          <a:xfrm rot="10800000">
            <a:off x="1280891" y="694779"/>
            <a:ext cx="2219374" cy="1913253"/>
          </a:xfrm>
          <a:custGeom>
            <a:avLst/>
            <a:gdLst/>
            <a:ahLst/>
            <a:cxnLst/>
            <a:rect l="l" t="t" r="r" b="b"/>
            <a:pathLst>
              <a:path w="2219374" h="1913253" extrusionOk="0">
                <a:moveTo>
                  <a:pt x="274209" y="1440480"/>
                </a:moveTo>
                <a:lnTo>
                  <a:pt x="535869" y="1913253"/>
                </a:lnTo>
                <a:lnTo>
                  <a:pt x="0" y="1913253"/>
                </a:lnTo>
                <a:close/>
                <a:moveTo>
                  <a:pt x="1901706" y="1365550"/>
                </a:moveTo>
                <a:lnTo>
                  <a:pt x="2219374" y="1913253"/>
                </a:lnTo>
                <a:lnTo>
                  <a:pt x="1598575" y="1913253"/>
                </a:lnTo>
                <a:close/>
                <a:moveTo>
                  <a:pt x="1109687" y="0"/>
                </a:moveTo>
                <a:lnTo>
                  <a:pt x="1842285" y="1263099"/>
                </a:lnTo>
                <a:lnTo>
                  <a:pt x="1482451" y="1913253"/>
                </a:lnTo>
                <a:lnTo>
                  <a:pt x="651992" y="1913253"/>
                </a:lnTo>
                <a:lnTo>
                  <a:pt x="333630" y="1338030"/>
                </a:lnTo>
                <a:close/>
              </a:path>
            </a:pathLst>
          </a:custGeom>
          <a:solidFill>
            <a:schemeClr val="accent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0" name="Google Shape;230;p13"/>
          <p:cNvSpPr/>
          <p:nvPr/>
        </p:nvSpPr>
        <p:spPr>
          <a:xfrm>
            <a:off x="530479" y="3886307"/>
            <a:ext cx="2221200" cy="87086"/>
          </a:xfrm>
          <a:prstGeom prst="rect">
            <a:avLst/>
          </a:pr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1" name="Google Shape;231;p13"/>
          <p:cNvSpPr/>
          <p:nvPr/>
        </p:nvSpPr>
        <p:spPr>
          <a:xfrm rot="10800000">
            <a:off x="1321293" y="391788"/>
            <a:ext cx="2219374" cy="87086"/>
          </a:xfrm>
          <a:prstGeom prst="rect">
            <a:avLst/>
          </a:prstGeom>
          <a:solidFill>
            <a:schemeClr val="accent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32" name="Google Shape;232;p13"/>
          <p:cNvSpPr txBox="1"/>
          <p:nvPr/>
        </p:nvSpPr>
        <p:spPr>
          <a:xfrm>
            <a:off x="1834096" y="1238531"/>
            <a:ext cx="11770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CÂU  01</a:t>
            </a:r>
            <a:endParaRPr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3" name="Google Shape;233;p13"/>
          <p:cNvSpPr txBox="1"/>
          <p:nvPr/>
        </p:nvSpPr>
        <p:spPr>
          <a:xfrm>
            <a:off x="5606495" y="3806219"/>
            <a:ext cx="11994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STEP 03</a:t>
            </a:r>
            <a:endParaRPr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4" name="Google Shape;234;p13"/>
          <p:cNvSpPr txBox="1"/>
          <p:nvPr/>
        </p:nvSpPr>
        <p:spPr>
          <a:xfrm>
            <a:off x="7617722" y="3487340"/>
            <a:ext cx="12001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STEP 0</a:t>
            </a:r>
            <a:endParaRPr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5" name="Google Shape;235;p13"/>
          <p:cNvSpPr txBox="1"/>
          <p:nvPr/>
        </p:nvSpPr>
        <p:spPr>
          <a:xfrm>
            <a:off x="9628949" y="3806219"/>
            <a:ext cx="10958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STEP 05</a:t>
            </a:r>
            <a:endParaRPr sz="1800" b="1">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6" name="Google Shape;236;p13"/>
          <p:cNvSpPr txBox="1"/>
          <p:nvPr/>
        </p:nvSpPr>
        <p:spPr>
          <a:xfrm rot="10800000">
            <a:off x="5056396" y="2008036"/>
            <a:ext cx="2299608" cy="345094"/>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None/>
            </a:pPr>
            <a:r>
              <a:rPr lang="en-GB" sz="1400">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a:t>
            </a:r>
            <a:endParaRPr sz="1400">
              <a:solidFill>
                <a:schemeClr val="dk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237" name="Google Shape;237;p13"/>
          <p:cNvSpPr/>
          <p:nvPr/>
        </p:nvSpPr>
        <p:spPr>
          <a:xfrm>
            <a:off x="3496258" y="702513"/>
            <a:ext cx="771949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Arial" panose="020B0604020202020204"/>
                <a:ea typeface="Arial" panose="020B0604020202020204"/>
                <a:cs typeface="Arial" panose="020B0604020202020204"/>
                <a:sym typeface="Arial" panose="020B0604020202020204"/>
              </a:rPr>
              <a:t>Hai quả bom ném xuống Nhật Bản đã gây ra những hậu quả gì?</a:t>
            </a:r>
          </a:p>
        </p:txBody>
      </p:sp>
      <p:sp>
        <p:nvSpPr>
          <p:cNvPr id="238" name="Google Shape;238;p13"/>
          <p:cNvSpPr txBox="1"/>
          <p:nvPr/>
        </p:nvSpPr>
        <p:spPr>
          <a:xfrm>
            <a:off x="3089323" y="2706466"/>
            <a:ext cx="8375591"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93382C"/>
              </a:buClr>
              <a:buSzPts val="2400"/>
              <a:buFont typeface="Times New Roman" panose="02020603050405020304"/>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Hai quả bom đã cướp đi mạng sống của gần nửa triệu người. Đến năm 1951, lại có thêm gần 100 000 người ở Hi- rô- si- ma bị chết do nhiễm phóng xạ nguyên tử.</a:t>
            </a:r>
          </a:p>
        </p:txBody>
      </p:sp>
      <p:pic>
        <p:nvPicPr>
          <p:cNvPr id="239" name="Google Shape;239;p13" descr="5 hiểu lầm về bom nguyên tử"/>
          <p:cNvPicPr preferRelativeResize="0"/>
          <p:nvPr/>
        </p:nvPicPr>
        <p:blipFill rotWithShape="1">
          <a:blip r:embed="rId3"/>
          <a:srcRect/>
          <a:stretch>
            <a:fillRect/>
          </a:stretch>
        </p:blipFill>
        <p:spPr>
          <a:xfrm>
            <a:off x="907118" y="4280414"/>
            <a:ext cx="4977316" cy="215889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240" name="Google Shape;240;p13"/>
          <p:cNvPicPr preferRelativeResize="0"/>
          <p:nvPr/>
        </p:nvPicPr>
        <p:blipFill rotWithShape="1">
          <a:blip r:embed="rId4"/>
          <a:srcRect/>
          <a:stretch>
            <a:fillRect/>
          </a:stretch>
        </p:blipFill>
        <p:spPr>
          <a:xfrm rot="517084">
            <a:off x="6482674" y="4264819"/>
            <a:ext cx="4500528" cy="218323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500"/>
                                        <p:tgtEl>
                                          <p:spTgt spid="2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9"/>
                                        </p:tgtEl>
                                        <p:attrNameLst>
                                          <p:attrName>style.visibility</p:attrName>
                                        </p:attrNameLst>
                                      </p:cBhvr>
                                      <p:to>
                                        <p:strVal val="visible"/>
                                      </p:to>
                                    </p:set>
                                    <p:animEffect transition="in" filter="fade">
                                      <p:cBhvr>
                                        <p:cTn id="14" dur="500"/>
                                        <p:tgtEl>
                                          <p:spTgt spid="229"/>
                                        </p:tgtEl>
                                      </p:cBhvr>
                                    </p:animEffect>
                                  </p:childTnLst>
                                </p:cTn>
                              </p:par>
                              <p:par>
                                <p:cTn id="15" presetID="10" presetClass="entr" presetSubtype="0" fill="hold" nodeType="withEffect">
                                  <p:stCondLst>
                                    <p:cond delay="0"/>
                                  </p:stCondLst>
                                  <p:childTnLst>
                                    <p:set>
                                      <p:cBhvr>
                                        <p:cTn id="16" dur="1" fill="hold">
                                          <p:stCondLst>
                                            <p:cond delay="0"/>
                                          </p:stCondLst>
                                        </p:cTn>
                                        <p:tgtEl>
                                          <p:spTgt spid="231"/>
                                        </p:tgtEl>
                                        <p:attrNameLst>
                                          <p:attrName>style.visibility</p:attrName>
                                        </p:attrNameLst>
                                      </p:cBhvr>
                                      <p:to>
                                        <p:strVal val="visible"/>
                                      </p:to>
                                    </p:set>
                                    <p:animEffect transition="in" filter="fade">
                                      <p:cBhvr>
                                        <p:cTn id="17" dur="500"/>
                                        <p:tgtEl>
                                          <p:spTgt spid="231"/>
                                        </p:tgtEl>
                                      </p:cBhvr>
                                    </p:animEffect>
                                  </p:childTnLst>
                                </p:cTn>
                              </p:par>
                              <p:par>
                                <p:cTn id="18" presetID="10" presetClass="entr" presetSubtype="0" fill="hold" nodeType="withEffect">
                                  <p:stCondLst>
                                    <p:cond delay="0"/>
                                  </p:stCondLst>
                                  <p:childTnLst>
                                    <p:set>
                                      <p:cBhvr>
                                        <p:cTn id="19" dur="1" fill="hold">
                                          <p:stCondLst>
                                            <p:cond delay="0"/>
                                          </p:stCondLst>
                                        </p:cTn>
                                        <p:tgtEl>
                                          <p:spTgt spid="232"/>
                                        </p:tgtEl>
                                        <p:attrNameLst>
                                          <p:attrName>style.visibility</p:attrName>
                                        </p:attrNameLst>
                                      </p:cBhvr>
                                      <p:to>
                                        <p:strVal val="visible"/>
                                      </p:to>
                                    </p:set>
                                    <p:animEffect transition="in" filter="fade">
                                      <p:cBhvr>
                                        <p:cTn id="20" dur="500"/>
                                        <p:tgtEl>
                                          <p:spTgt spid="232"/>
                                        </p:tgtEl>
                                      </p:cBhvr>
                                    </p:animEffect>
                                  </p:childTnLst>
                                </p:cTn>
                              </p:par>
                              <p:par>
                                <p:cTn id="21" presetID="10" presetClass="entr" presetSubtype="0" fill="hold" nodeType="withEffect">
                                  <p:stCondLst>
                                    <p:cond delay="0"/>
                                  </p:stCondLst>
                                  <p:childTnLst>
                                    <p:set>
                                      <p:cBhvr>
                                        <p:cTn id="22" dur="1" fill="hold">
                                          <p:stCondLst>
                                            <p:cond delay="0"/>
                                          </p:stCondLst>
                                        </p:cTn>
                                        <p:tgtEl>
                                          <p:spTgt spid="233"/>
                                        </p:tgtEl>
                                        <p:attrNameLst>
                                          <p:attrName>style.visibility</p:attrName>
                                        </p:attrNameLst>
                                      </p:cBhvr>
                                      <p:to>
                                        <p:strVal val="visible"/>
                                      </p:to>
                                    </p:set>
                                    <p:animEffect transition="in" filter="fade">
                                      <p:cBhvr>
                                        <p:cTn id="23" dur="500"/>
                                        <p:tgtEl>
                                          <p:spTgt spid="233"/>
                                        </p:tgtEl>
                                      </p:cBhvr>
                                    </p:animEffect>
                                  </p:childTnLst>
                                </p:cTn>
                              </p:par>
                              <p:par>
                                <p:cTn id="24" presetID="10" presetClass="entr" presetSubtype="0" fill="hold" nodeType="withEffect">
                                  <p:stCondLst>
                                    <p:cond delay="0"/>
                                  </p:stCondLst>
                                  <p:childTnLst>
                                    <p:set>
                                      <p:cBhvr>
                                        <p:cTn id="25" dur="1" fill="hold">
                                          <p:stCondLst>
                                            <p:cond delay="0"/>
                                          </p:stCondLst>
                                        </p:cTn>
                                        <p:tgtEl>
                                          <p:spTgt spid="234"/>
                                        </p:tgtEl>
                                        <p:attrNameLst>
                                          <p:attrName>style.visibility</p:attrName>
                                        </p:attrNameLst>
                                      </p:cBhvr>
                                      <p:to>
                                        <p:strVal val="visible"/>
                                      </p:to>
                                    </p:set>
                                    <p:animEffect transition="in" filter="fade">
                                      <p:cBhvr>
                                        <p:cTn id="26" dur="500"/>
                                        <p:tgtEl>
                                          <p:spTgt spid="234"/>
                                        </p:tgtEl>
                                      </p:cBhvr>
                                    </p:animEffect>
                                  </p:childTnLst>
                                </p:cTn>
                              </p:par>
                              <p:par>
                                <p:cTn id="27" presetID="10" presetClass="entr" presetSubtype="0" fill="hold" nodeType="withEffect">
                                  <p:stCondLst>
                                    <p:cond delay="0"/>
                                  </p:stCondLst>
                                  <p:childTnLst>
                                    <p:set>
                                      <p:cBhvr>
                                        <p:cTn id="28" dur="1" fill="hold">
                                          <p:stCondLst>
                                            <p:cond delay="0"/>
                                          </p:stCondLst>
                                        </p:cTn>
                                        <p:tgtEl>
                                          <p:spTgt spid="235"/>
                                        </p:tgtEl>
                                        <p:attrNameLst>
                                          <p:attrName>style.visibility</p:attrName>
                                        </p:attrNameLst>
                                      </p:cBhvr>
                                      <p:to>
                                        <p:strVal val="visible"/>
                                      </p:to>
                                    </p:set>
                                    <p:animEffect transition="in" filter="fade">
                                      <p:cBhvr>
                                        <p:cTn id="29" dur="500"/>
                                        <p:tgtEl>
                                          <p:spTgt spid="235"/>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36"/>
                                        </p:tgtEl>
                                        <p:attrNameLst>
                                          <p:attrName>style.visibility</p:attrName>
                                        </p:attrNameLst>
                                      </p:cBhvr>
                                      <p:to>
                                        <p:strVal val="visible"/>
                                      </p:to>
                                    </p:set>
                                    <p:animEffect transition="in" filter="fade">
                                      <p:cBhvr>
                                        <p:cTn id="33" dur="5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7"/>
                                        </p:tgtEl>
                                        <p:attrNameLst>
                                          <p:attrName>style.visibility</p:attrName>
                                        </p:attrNameLst>
                                      </p:cBhvr>
                                      <p:to>
                                        <p:strVal val="visible"/>
                                      </p:to>
                                    </p:set>
                                    <p:animEffect transition="in" filter="fade">
                                      <p:cBhvr>
                                        <p:cTn id="38" dur="500"/>
                                        <p:tgtEl>
                                          <p:spTgt spid="2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8"/>
                                        </p:tgtEl>
                                        <p:attrNameLst>
                                          <p:attrName>style.visibility</p:attrName>
                                        </p:attrNameLst>
                                      </p:cBhvr>
                                      <p:to>
                                        <p:strVal val="visible"/>
                                      </p:to>
                                    </p:set>
                                    <p:animEffect transition="in" filter="fade">
                                      <p:cBhvr>
                                        <p:cTn id="43" dur="500"/>
                                        <p:tgtEl>
                                          <p:spTgt spid="2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9"/>
                                        </p:tgtEl>
                                        <p:attrNameLst>
                                          <p:attrName>style.visibility</p:attrName>
                                        </p:attrNameLst>
                                      </p:cBhvr>
                                      <p:to>
                                        <p:strVal val="visible"/>
                                      </p:to>
                                    </p:set>
                                    <p:animEffect transition="in" filter="fade">
                                      <p:cBhvr>
                                        <p:cTn id="48" dur="1000"/>
                                        <p:tgtEl>
                                          <p:spTgt spid="239"/>
                                        </p:tgtEl>
                                      </p:cBhvr>
                                    </p:animEffect>
                                  </p:childTnLst>
                                </p:cTn>
                              </p:par>
                              <p:par>
                                <p:cTn id="49" presetID="10" presetClass="entr" presetSubtype="0" fill="hold" nodeType="withEffect">
                                  <p:stCondLst>
                                    <p:cond delay="0"/>
                                  </p:stCondLst>
                                  <p:childTnLst>
                                    <p:set>
                                      <p:cBhvr>
                                        <p:cTn id="50" dur="1" fill="hold">
                                          <p:stCondLst>
                                            <p:cond delay="0"/>
                                          </p:stCondLst>
                                        </p:cTn>
                                        <p:tgtEl>
                                          <p:spTgt spid="240"/>
                                        </p:tgtEl>
                                        <p:attrNameLst>
                                          <p:attrName>style.visibility</p:attrName>
                                        </p:attrNameLst>
                                      </p:cBhvr>
                                      <p:to>
                                        <p:strVal val="visible"/>
                                      </p:to>
                                    </p:set>
                                    <p:animEffect transition="in" filter="fade">
                                      <p:cBhvr>
                                        <p:cTn id="51" dur="10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4"/>
          <p:cNvPicPr preferRelativeResize="0"/>
          <p:nvPr/>
        </p:nvPicPr>
        <p:blipFill rotWithShape="1">
          <a:blip r:embed="rId3"/>
          <a:srcRect/>
          <a:stretch>
            <a:fillRect/>
          </a:stretch>
        </p:blipFill>
        <p:spPr>
          <a:xfrm>
            <a:off x="265881" y="547529"/>
            <a:ext cx="11244981" cy="61533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D4D9"/>
        </a:solidFill>
        <a:effectLst/>
      </p:bgPr>
    </p:bg>
    <p:spTree>
      <p:nvGrpSpPr>
        <p:cNvPr id="1" name="Shape 249"/>
        <p:cNvGrpSpPr/>
        <p:nvPr/>
      </p:nvGrpSpPr>
      <p:grpSpPr>
        <a:xfrm>
          <a:off x="0" y="0"/>
          <a:ext cx="0" cy="0"/>
          <a:chOff x="0" y="0"/>
          <a:chExt cx="0" cy="0"/>
        </a:xfrm>
      </p:grpSpPr>
      <p:sp>
        <p:nvSpPr>
          <p:cNvPr id="250" name="Google Shape;250;p15"/>
          <p:cNvSpPr/>
          <p:nvPr/>
        </p:nvSpPr>
        <p:spPr>
          <a:xfrm>
            <a:off x="473338" y="3377901"/>
            <a:ext cx="3474720" cy="2614108"/>
          </a:xfrm>
          <a:prstGeom prst="roundRect">
            <a:avLst>
              <a:gd name="adj" fmla="val 16667"/>
            </a:avLst>
          </a:prstGeom>
          <a:solidFill>
            <a:srgbClr val="E3ABA7">
              <a:alpha val="85882"/>
            </a:srgbClr>
          </a:solidFill>
          <a:ln w="12700" cap="flat" cmpd="sng">
            <a:solidFill>
              <a:srgbClr val="8D25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a:solidFill>
                  <a:schemeClr val="dk1"/>
                </a:solidFill>
                <a:latin typeface="Times New Roman" panose="02020603050405020304"/>
                <a:ea typeface="Times New Roman" panose="02020603050405020304"/>
                <a:cs typeface="Times New Roman" panose="02020603050405020304"/>
                <a:sym typeface="Times New Roman" panose="02020603050405020304"/>
              </a:rPr>
              <a:t>Tin vào truyền thuyết: gấp 1000 con hạc để kéo dài sự sống</a:t>
            </a:r>
            <a:endParaRPr sz="3200"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251" name="Google Shape;251;p15"/>
          <p:cNvPicPr preferRelativeResize="0"/>
          <p:nvPr/>
        </p:nvPicPr>
        <p:blipFill rotWithShape="1">
          <a:blip r:embed="rId3"/>
          <a:srcRect/>
          <a:stretch>
            <a:fillRect/>
          </a:stretch>
        </p:blipFill>
        <p:spPr>
          <a:xfrm>
            <a:off x="4106732" y="3495632"/>
            <a:ext cx="3571539" cy="2378645"/>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252" name="Google Shape;252;p15"/>
          <p:cNvPicPr preferRelativeResize="0"/>
          <p:nvPr/>
        </p:nvPicPr>
        <p:blipFill rotWithShape="1">
          <a:blip r:embed="rId4"/>
          <a:srcRect/>
          <a:stretch>
            <a:fillRect/>
          </a:stretch>
        </p:blipFill>
        <p:spPr>
          <a:xfrm>
            <a:off x="7368989" y="3599616"/>
            <a:ext cx="4335332" cy="2612925"/>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941"/>
              </a:srgbClr>
            </a:outerShdw>
          </a:effectLst>
        </p:spPr>
      </p:pic>
      <p:sp>
        <p:nvSpPr>
          <p:cNvPr id="253" name="Google Shape;253;p15"/>
          <p:cNvSpPr/>
          <p:nvPr/>
        </p:nvSpPr>
        <p:spPr>
          <a:xfrm>
            <a:off x="1620371" y="356495"/>
            <a:ext cx="6057900" cy="1778575"/>
          </a:xfrm>
          <a:prstGeom prst="cloudCallout">
            <a:avLst>
              <a:gd name="adj1" fmla="val 71262"/>
              <a:gd name="adj2" fmla="val -2495"/>
            </a:avLst>
          </a:prstGeom>
          <a:solidFill>
            <a:srgbClr val="E3ABA7"/>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54" name="Google Shape;254;p15"/>
          <p:cNvSpPr txBox="1"/>
          <p:nvPr/>
        </p:nvSpPr>
        <p:spPr>
          <a:xfrm>
            <a:off x="1893422" y="935028"/>
            <a:ext cx="578484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D0D0D"/>
              </a:buClr>
              <a:buSzPts val="2400"/>
              <a:buFont typeface="Times New Roman" panose="02020603050405020304"/>
              <a:buNone/>
            </a:pPr>
            <a:r>
              <a:rPr lang="en-GB" sz="2400" b="1">
                <a:solidFill>
                  <a:srgbClr val="0D0D0D"/>
                </a:solidFill>
                <a:latin typeface="Times New Roman" panose="02020603050405020304"/>
                <a:ea typeface="Times New Roman" panose="02020603050405020304"/>
                <a:cs typeface="Times New Roman" panose="02020603050405020304"/>
                <a:sym typeface="Times New Roman" panose="02020603050405020304"/>
              </a:rPr>
              <a:t>Cô bé hi vọng kéo dài cuộc sống của mình bằng cách nào?</a:t>
            </a:r>
          </a:p>
        </p:txBody>
      </p:sp>
      <p:pic>
        <p:nvPicPr>
          <p:cNvPr id="255" name="Google Shape;255;p15"/>
          <p:cNvPicPr preferRelativeResize="0"/>
          <p:nvPr/>
        </p:nvPicPr>
        <p:blipFill rotWithShape="1">
          <a:blip r:embed="rId5"/>
          <a:srcRect/>
          <a:stretch>
            <a:fillRect/>
          </a:stretch>
        </p:blipFill>
        <p:spPr>
          <a:xfrm>
            <a:off x="7368989" y="-690595"/>
            <a:ext cx="5230906" cy="52309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1000"/>
                                        <p:tgtEl>
                                          <p:spTgt spid="25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54"/>
                                        </p:tgtEl>
                                        <p:attrNameLst>
                                          <p:attrName>style.visibility</p:attrName>
                                        </p:attrNameLst>
                                      </p:cBhvr>
                                      <p:to>
                                        <p:strVal val="visible"/>
                                      </p:to>
                                    </p:set>
                                    <p:anim calcmode="lin" valueType="num">
                                      <p:cBhvr additive="base">
                                        <p:cTn id="10" dur="1000"/>
                                        <p:tgtEl>
                                          <p:spTgt spid="254"/>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2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1"/>
                                        </p:tgtEl>
                                        <p:attrNameLst>
                                          <p:attrName>style.visibility</p:attrName>
                                        </p:attrNameLst>
                                      </p:cBhvr>
                                      <p:to>
                                        <p:strVal val="visible"/>
                                      </p:to>
                                    </p:set>
                                    <p:animEffect transition="in" filter="fade">
                                      <p:cBhvr>
                                        <p:cTn id="20" dur="1000"/>
                                        <p:tgtEl>
                                          <p:spTgt spid="25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2"/>
                                        </p:tgtEl>
                                        <p:attrNameLst>
                                          <p:attrName>style.visibility</p:attrName>
                                        </p:attrNameLst>
                                      </p:cBhvr>
                                      <p:to>
                                        <p:strVal val="visible"/>
                                      </p:to>
                                    </p:set>
                                    <p:animEffect transition="in" filter="fade">
                                      <p:cBhvr>
                                        <p:cTn id="25"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Google Shape;261;p16"/>
          <p:cNvGrpSpPr/>
          <p:nvPr/>
        </p:nvGrpSpPr>
        <p:grpSpPr>
          <a:xfrm>
            <a:off x="1875245" y="2427859"/>
            <a:ext cx="3687000" cy="1148861"/>
            <a:chOff x="321922" y="-14791"/>
            <a:chExt cx="2558397" cy="374831"/>
          </a:xfrm>
        </p:grpSpPr>
        <p:cxnSp>
          <p:nvCxnSpPr>
            <p:cNvPr id="262" name="Google Shape;262;p16"/>
            <p:cNvCxnSpPr/>
            <p:nvPr/>
          </p:nvCxnSpPr>
          <p:spPr>
            <a:xfrm>
              <a:off x="321922" y="-12277"/>
              <a:ext cx="1957772" cy="1"/>
            </a:xfrm>
            <a:prstGeom prst="straightConnector1">
              <a:avLst/>
            </a:prstGeom>
            <a:noFill/>
            <a:ln w="9525" cap="flat" cmpd="sng">
              <a:solidFill>
                <a:schemeClr val="accent1"/>
              </a:solidFill>
              <a:prstDash val="solid"/>
              <a:bevel/>
              <a:headEnd type="oval" w="med" len="med"/>
              <a:tailEnd type="none" w="sm" len="sm"/>
            </a:ln>
          </p:spPr>
        </p:cxnSp>
        <p:cxnSp>
          <p:nvCxnSpPr>
            <p:cNvPr id="263" name="Google Shape;263;p16"/>
            <p:cNvCxnSpPr/>
            <p:nvPr/>
          </p:nvCxnSpPr>
          <p:spPr>
            <a:xfrm>
              <a:off x="2272343" y="-14791"/>
              <a:ext cx="607976" cy="374831"/>
            </a:xfrm>
            <a:prstGeom prst="straightConnector1">
              <a:avLst/>
            </a:prstGeom>
            <a:noFill/>
            <a:ln w="9525" cap="flat" cmpd="sng">
              <a:solidFill>
                <a:schemeClr val="accent1"/>
              </a:solidFill>
              <a:prstDash val="solid"/>
              <a:bevel/>
              <a:headEnd type="none" w="sm" len="sm"/>
              <a:tailEnd type="none" w="sm" len="sm"/>
            </a:ln>
          </p:spPr>
        </p:cxnSp>
      </p:grpSp>
      <p:grpSp>
        <p:nvGrpSpPr>
          <p:cNvPr id="264" name="Google Shape;264;p16"/>
          <p:cNvGrpSpPr/>
          <p:nvPr/>
        </p:nvGrpSpPr>
        <p:grpSpPr>
          <a:xfrm flipH="1">
            <a:off x="6499496" y="2471839"/>
            <a:ext cx="3586403" cy="1075519"/>
            <a:chOff x="440283" y="44025"/>
            <a:chExt cx="2490982" cy="350902"/>
          </a:xfrm>
        </p:grpSpPr>
        <p:cxnSp>
          <p:nvCxnSpPr>
            <p:cNvPr id="265" name="Google Shape;265;p16"/>
            <p:cNvCxnSpPr/>
            <p:nvPr/>
          </p:nvCxnSpPr>
          <p:spPr>
            <a:xfrm>
              <a:off x="440283" y="52801"/>
              <a:ext cx="1957772" cy="1"/>
            </a:xfrm>
            <a:prstGeom prst="straightConnector1">
              <a:avLst/>
            </a:prstGeom>
            <a:noFill/>
            <a:ln w="9525" cap="flat" cmpd="sng">
              <a:solidFill>
                <a:schemeClr val="accent2"/>
              </a:solidFill>
              <a:prstDash val="solid"/>
              <a:bevel/>
              <a:headEnd type="oval" w="med" len="med"/>
              <a:tailEnd type="none" w="sm" len="sm"/>
            </a:ln>
          </p:spPr>
        </p:cxnSp>
        <p:cxnSp>
          <p:nvCxnSpPr>
            <p:cNvPr id="266" name="Google Shape;266;p16"/>
            <p:cNvCxnSpPr/>
            <p:nvPr/>
          </p:nvCxnSpPr>
          <p:spPr>
            <a:xfrm>
              <a:off x="2398055" y="44025"/>
              <a:ext cx="533210" cy="350902"/>
            </a:xfrm>
            <a:prstGeom prst="straightConnector1">
              <a:avLst/>
            </a:prstGeom>
            <a:noFill/>
            <a:ln w="9525" cap="flat" cmpd="sng">
              <a:solidFill>
                <a:schemeClr val="accent2"/>
              </a:solidFill>
              <a:prstDash val="solid"/>
              <a:bevel/>
              <a:headEnd type="none" w="sm" len="sm"/>
              <a:tailEnd type="none" w="sm" len="sm"/>
            </a:ln>
          </p:spPr>
        </p:cxnSp>
      </p:grpSp>
      <p:sp>
        <p:nvSpPr>
          <p:cNvPr id="267" name="Google Shape;267;p16"/>
          <p:cNvSpPr/>
          <p:nvPr/>
        </p:nvSpPr>
        <p:spPr>
          <a:xfrm>
            <a:off x="4921395" y="2435566"/>
            <a:ext cx="2168043" cy="700180"/>
          </a:xfrm>
          <a:custGeom>
            <a:avLst/>
            <a:gdLst/>
            <a:ahLst/>
            <a:cxnLst/>
            <a:rect l="l" t="t" r="r" b="b"/>
            <a:pathLst>
              <a:path w="21600" h="21600" extrusionOk="0">
                <a:moveTo>
                  <a:pt x="0" y="0"/>
                </a:moveTo>
                <a:lnTo>
                  <a:pt x="5400" y="21600"/>
                </a:lnTo>
                <a:lnTo>
                  <a:pt x="16200" y="21600"/>
                </a:lnTo>
                <a:lnTo>
                  <a:pt x="21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95">
              <a:solidFill>
                <a:schemeClr val="dk1"/>
              </a:solidFill>
              <a:latin typeface="Arial" panose="020B0604020202020204"/>
              <a:ea typeface="Arial" panose="020B0604020202020204"/>
              <a:cs typeface="Arial" panose="020B0604020202020204"/>
              <a:sym typeface="Arial" panose="020B0604020202020204"/>
            </a:endParaRPr>
          </a:p>
        </p:txBody>
      </p:sp>
      <p:sp>
        <p:nvSpPr>
          <p:cNvPr id="268" name="Google Shape;268;p16"/>
          <p:cNvSpPr/>
          <p:nvPr/>
        </p:nvSpPr>
        <p:spPr>
          <a:xfrm rot="10800000" flipH="1">
            <a:off x="4960846" y="4485751"/>
            <a:ext cx="2168043" cy="722680"/>
          </a:xfrm>
          <a:custGeom>
            <a:avLst/>
            <a:gdLst/>
            <a:ahLst/>
            <a:cxnLst/>
            <a:rect l="l" t="t" r="r" b="b"/>
            <a:pathLst>
              <a:path w="21600" h="21600" extrusionOk="0">
                <a:moveTo>
                  <a:pt x="0" y="0"/>
                </a:moveTo>
                <a:lnTo>
                  <a:pt x="5400" y="21600"/>
                </a:lnTo>
                <a:lnTo>
                  <a:pt x="16200" y="21600"/>
                </a:lnTo>
                <a:lnTo>
                  <a:pt x="216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txBox="1"/>
          <p:nvPr/>
        </p:nvSpPr>
        <p:spPr>
          <a:xfrm flipH="1">
            <a:off x="4960825" y="4485750"/>
            <a:ext cx="2168043" cy="7226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95">
              <a:solidFill>
                <a:schemeClr val="dk1"/>
              </a:solidFill>
              <a:latin typeface="Arial" panose="020B0604020202020204"/>
              <a:ea typeface="Arial" panose="020B0604020202020204"/>
              <a:cs typeface="Arial" panose="020B0604020202020204"/>
              <a:sym typeface="Arial" panose="020B0604020202020204"/>
            </a:endParaRPr>
          </a:p>
        </p:txBody>
      </p:sp>
      <p:sp>
        <p:nvSpPr>
          <p:cNvPr id="270" name="Google Shape;270;p16"/>
          <p:cNvSpPr/>
          <p:nvPr/>
        </p:nvSpPr>
        <p:spPr>
          <a:xfrm>
            <a:off x="1828554" y="1763953"/>
            <a:ext cx="352847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a)Để tỏ tình đoàn kết với bạn Xa- xa- cô?</a:t>
            </a:r>
          </a:p>
        </p:txBody>
      </p:sp>
      <p:sp>
        <p:nvSpPr>
          <p:cNvPr id="271" name="Google Shape;271;p16"/>
          <p:cNvSpPr/>
          <p:nvPr/>
        </p:nvSpPr>
        <p:spPr>
          <a:xfrm>
            <a:off x="1386149" y="2557024"/>
            <a:ext cx="3545452"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000" b="1">
                <a:solidFill>
                  <a:srgbClr val="93382C"/>
                </a:solidFill>
                <a:latin typeface="Times New Roman" panose="02020603050405020304"/>
                <a:ea typeface="Times New Roman" panose="02020603050405020304"/>
                <a:cs typeface="Times New Roman" panose="02020603050405020304"/>
                <a:sym typeface="Times New Roman" panose="02020603050405020304"/>
              </a:rPr>
              <a:t>Các bạn nhỏ trên khắp thế giới đã gấp những con sếu bằng giấy gửi tới Xa- xa- cô.</a:t>
            </a:r>
            <a:endParaRPr sz="2000">
              <a:solidFill>
                <a:srgbClr val="93382C"/>
              </a:solidFill>
              <a:latin typeface="Arial" panose="020B0604020202020204"/>
              <a:ea typeface="Arial" panose="020B0604020202020204"/>
              <a:cs typeface="Arial" panose="020B0604020202020204"/>
              <a:sym typeface="Arial" panose="020B0604020202020204"/>
            </a:endParaRPr>
          </a:p>
        </p:txBody>
      </p:sp>
      <p:sp>
        <p:nvSpPr>
          <p:cNvPr id="272" name="Google Shape;272;p16"/>
          <p:cNvSpPr/>
          <p:nvPr/>
        </p:nvSpPr>
        <p:spPr>
          <a:xfrm>
            <a:off x="7204066" y="1834070"/>
            <a:ext cx="2881834"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000" b="1">
                <a:solidFill>
                  <a:schemeClr val="dk1"/>
                </a:solidFill>
                <a:latin typeface="Times New Roman" panose="02020603050405020304"/>
                <a:ea typeface="Times New Roman" panose="02020603050405020304"/>
                <a:cs typeface="Times New Roman" panose="02020603050405020304"/>
                <a:sym typeface="Times New Roman" panose="02020603050405020304"/>
              </a:rPr>
              <a:t>b)Để bày tỏ nguyện vọng hoà bình</a:t>
            </a:r>
            <a:r>
              <a:rPr lang="en-GB" sz="1800" b="1">
                <a:solidFill>
                  <a:schemeClr val="dk1"/>
                </a:solidFill>
                <a:latin typeface="Times New Roman" panose="02020603050405020304"/>
                <a:ea typeface="Times New Roman" panose="02020603050405020304"/>
                <a:cs typeface="Times New Roman" panose="02020603050405020304"/>
                <a:sym typeface="Times New Roman" panose="02020603050405020304"/>
              </a:rPr>
              <a:t>?</a:t>
            </a:r>
          </a:p>
        </p:txBody>
      </p:sp>
      <p:sp>
        <p:nvSpPr>
          <p:cNvPr id="273" name="Google Shape;273;p16"/>
          <p:cNvSpPr/>
          <p:nvPr/>
        </p:nvSpPr>
        <p:spPr>
          <a:xfrm>
            <a:off x="7128889" y="2471839"/>
            <a:ext cx="3912680"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2000" b="1">
                <a:solidFill>
                  <a:srgbClr val="93382C"/>
                </a:solidFill>
                <a:latin typeface="Times New Roman" panose="02020603050405020304"/>
                <a:ea typeface="Times New Roman" panose="02020603050405020304"/>
                <a:cs typeface="Times New Roman" panose="02020603050405020304"/>
                <a:sym typeface="Times New Roman" panose="02020603050405020304"/>
              </a:rPr>
              <a:t>Các bạn đã quyên góp tiền xây dựng tượng đài tưởng nhớ những nạn nhân đã bị bom nguyên tử sát hại. </a:t>
            </a:r>
          </a:p>
        </p:txBody>
      </p:sp>
      <p:sp>
        <p:nvSpPr>
          <p:cNvPr id="274" name="Google Shape;274;p16"/>
          <p:cNvSpPr/>
          <p:nvPr/>
        </p:nvSpPr>
        <p:spPr>
          <a:xfrm>
            <a:off x="4269181" y="3783945"/>
            <a:ext cx="3472469" cy="563385"/>
          </a:xfrm>
          <a:prstGeom prst="roundRect">
            <a:avLst>
              <a:gd name="adj" fmla="val 16667"/>
            </a:avLst>
          </a:prstGeom>
          <a:solidFill>
            <a:srgbClr val="E8AA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275" name="Google Shape;275;p16"/>
          <p:cNvSpPr txBox="1"/>
          <p:nvPr/>
        </p:nvSpPr>
        <p:spPr>
          <a:xfrm>
            <a:off x="4393895" y="3822177"/>
            <a:ext cx="405563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D0D0D"/>
              </a:buClr>
              <a:buSzPts val="2400"/>
              <a:buFont typeface="Times New Roman" panose="02020603050405020304"/>
              <a:buNone/>
            </a:pPr>
            <a:r>
              <a:rPr lang="en-GB" sz="2400" b="1">
                <a:solidFill>
                  <a:srgbClr val="0D0D0D"/>
                </a:solidFill>
                <a:latin typeface="Times New Roman" panose="02020603050405020304"/>
                <a:ea typeface="Times New Roman" panose="02020603050405020304"/>
                <a:cs typeface="Times New Roman" panose="02020603050405020304"/>
                <a:sym typeface="Times New Roman" panose="02020603050405020304"/>
              </a:rPr>
              <a:t>Các bạn nhỏ đã làm gì?</a:t>
            </a:r>
          </a:p>
        </p:txBody>
      </p:sp>
      <p:pic>
        <p:nvPicPr>
          <p:cNvPr id="276" name="Google Shape;276;p16"/>
          <p:cNvPicPr preferRelativeResize="0"/>
          <p:nvPr/>
        </p:nvPicPr>
        <p:blipFill rotWithShape="1">
          <a:blip r:embed="rId3"/>
          <a:srcRect b="8549"/>
          <a:stretch>
            <a:fillRect/>
          </a:stretch>
        </p:blipFill>
        <p:spPr>
          <a:xfrm>
            <a:off x="7937189" y="3783945"/>
            <a:ext cx="2908840" cy="2634312"/>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77" name="Google Shape;277;p16"/>
          <p:cNvPicPr preferRelativeResize="0"/>
          <p:nvPr/>
        </p:nvPicPr>
        <p:blipFill rotWithShape="1">
          <a:blip r:embed="rId4"/>
          <a:srcRect/>
          <a:stretch>
            <a:fillRect/>
          </a:stretch>
        </p:blipFill>
        <p:spPr>
          <a:xfrm>
            <a:off x="962526" y="3822177"/>
            <a:ext cx="3111115" cy="259608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 calcmode="lin" valueType="num">
                                      <p:cBhvr additive="base">
                                        <p:cTn id="7" dur="1000"/>
                                        <p:tgtEl>
                                          <p:spTgt spid="27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 calcmode="lin" valueType="num">
                                      <p:cBhvr additive="base">
                                        <p:cTn id="10" dur="1000"/>
                                        <p:tgtEl>
                                          <p:spTgt spid="268"/>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0"/>
                                        </p:tgtEl>
                                        <p:attrNameLst>
                                          <p:attrName>style.visibility</p:attrName>
                                        </p:attrNameLst>
                                      </p:cBhvr>
                                      <p:to>
                                        <p:strVal val="visible"/>
                                      </p:to>
                                    </p:set>
                                    <p:animEffect transition="in" filter="fade">
                                      <p:cBhvr>
                                        <p:cTn id="15" dur="2000"/>
                                        <p:tgtEl>
                                          <p:spTgt spid="2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1"/>
                                        </p:tgtEl>
                                        <p:attrNameLst>
                                          <p:attrName>style.visibility</p:attrName>
                                        </p:attrNameLst>
                                      </p:cBhvr>
                                      <p:to>
                                        <p:strVal val="visible"/>
                                      </p:to>
                                    </p:set>
                                    <p:animEffect transition="in" filter="fade">
                                      <p:cBhvr>
                                        <p:cTn id="20" dur="2000"/>
                                        <p:tgtEl>
                                          <p:spTgt spid="2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2"/>
                                        </p:tgtEl>
                                        <p:attrNameLst>
                                          <p:attrName>style.visibility</p:attrName>
                                        </p:attrNameLst>
                                      </p:cBhvr>
                                      <p:to>
                                        <p:strVal val="visible"/>
                                      </p:to>
                                    </p:set>
                                    <p:animEffect transition="in" filter="fade">
                                      <p:cBhvr>
                                        <p:cTn id="25" dur="2000"/>
                                        <p:tgtEl>
                                          <p:spTgt spid="2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3"/>
                                        </p:tgtEl>
                                        <p:attrNameLst>
                                          <p:attrName>style.visibility</p:attrName>
                                        </p:attrNameLst>
                                      </p:cBhvr>
                                      <p:to>
                                        <p:strVal val="visible"/>
                                      </p:to>
                                    </p:set>
                                    <p:animEffect transition="in" filter="fade">
                                      <p:cBhvr>
                                        <p:cTn id="30" dur="2000"/>
                                        <p:tgtEl>
                                          <p:spTgt spid="2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6"/>
                                        </p:tgtEl>
                                        <p:attrNameLst>
                                          <p:attrName>style.visibility</p:attrName>
                                        </p:attrNameLst>
                                      </p:cBhvr>
                                      <p:to>
                                        <p:strVal val="visible"/>
                                      </p:to>
                                    </p:set>
                                    <p:animEffect transition="in" filter="fade">
                                      <p:cBhvr>
                                        <p:cTn id="35" dur="1000"/>
                                        <p:tgtEl>
                                          <p:spTgt spid="276"/>
                                        </p:tgtEl>
                                      </p:cBhvr>
                                    </p:animEffect>
                                  </p:childTnLst>
                                </p:cTn>
                              </p:par>
                              <p:par>
                                <p:cTn id="36" presetID="10" presetClass="entr" presetSubtype="0" fill="hold" nodeType="withEffect">
                                  <p:stCondLst>
                                    <p:cond delay="0"/>
                                  </p:stCondLst>
                                  <p:childTnLst>
                                    <p:set>
                                      <p:cBhvr>
                                        <p:cTn id="37" dur="1" fill="hold">
                                          <p:stCondLst>
                                            <p:cond delay="0"/>
                                          </p:stCondLst>
                                        </p:cTn>
                                        <p:tgtEl>
                                          <p:spTgt spid="277"/>
                                        </p:tgtEl>
                                        <p:attrNameLst>
                                          <p:attrName>style.visibility</p:attrName>
                                        </p:attrNameLst>
                                      </p:cBhvr>
                                      <p:to>
                                        <p:strVal val="visible"/>
                                      </p:to>
                                    </p:set>
                                    <p:animEffect transition="in" filter="fade">
                                      <p:cBhvr>
                                        <p:cTn id="38" dur="1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7"/>
          <p:cNvSpPr/>
          <p:nvPr/>
        </p:nvSpPr>
        <p:spPr>
          <a:xfrm>
            <a:off x="3253265" y="1996351"/>
            <a:ext cx="5695950" cy="571500"/>
          </a:xfrm>
          <a:prstGeom prst="rect">
            <a:avLst/>
          </a:prstGeom>
        </p:spPr>
        <p:txBody>
          <a:bodyPr>
            <a:prstTxWarp prst="textPlain">
              <a:avLst/>
            </a:prstTxWarp>
          </a:bodyPr>
          <a:lstStyle/>
          <a:p>
            <a:pPr lvl="0" algn="ctr"/>
            <a:r>
              <a:rPr b="1" i="1">
                <a:ln w="19050" cap="flat" cmpd="sng">
                  <a:solidFill>
                    <a:srgbClr val="FF0000"/>
                  </a:solidFill>
                  <a:prstDash val="solid"/>
                  <a:round/>
                  <a:headEnd type="none" w="sm" len="sm"/>
                  <a:tailEnd type="none" w="sm" len="sm"/>
                </a:ln>
                <a:solidFill>
                  <a:srgbClr val="FF0000"/>
                </a:solidFill>
                <a:latin typeface="Times New Roman" panose="02020603050405020304"/>
              </a:rPr>
              <a:t>Những con sếu bằng giấy</a:t>
            </a:r>
          </a:p>
        </p:txBody>
      </p:sp>
      <p:sp>
        <p:nvSpPr>
          <p:cNvPr id="283" name="Google Shape;283;p17"/>
          <p:cNvSpPr/>
          <p:nvPr/>
        </p:nvSpPr>
        <p:spPr>
          <a:xfrm>
            <a:off x="1215393" y="2567851"/>
            <a:ext cx="9771693"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000000"/>
                </a:solidFill>
                <a:latin typeface="Times New Roman" panose="02020603050405020304"/>
                <a:ea typeface="Times New Roman" panose="02020603050405020304"/>
                <a:cs typeface="Times New Roman" panose="02020603050405020304"/>
                <a:sym typeface="Times New Roman" panose="02020603050405020304"/>
              </a:rPr>
              <a:t>Tố cáo tội ác chiến tranh hạt nhân, thể hiện khát vọng sống, khát vọng hòa bình của trẻ em toàn thế giới.</a:t>
            </a:r>
          </a:p>
        </p:txBody>
      </p:sp>
      <p:sp>
        <p:nvSpPr>
          <p:cNvPr id="284" name="Google Shape;284;p17"/>
          <p:cNvSpPr/>
          <p:nvPr/>
        </p:nvSpPr>
        <p:spPr>
          <a:xfrm>
            <a:off x="5120034" y="888596"/>
            <a:ext cx="2146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u="sng">
                <a:solidFill>
                  <a:srgbClr val="002060"/>
                </a:solidFill>
                <a:latin typeface="Times New Roman" panose="02020603050405020304"/>
                <a:ea typeface="Times New Roman" panose="02020603050405020304"/>
                <a:cs typeface="Times New Roman" panose="02020603050405020304"/>
                <a:sym typeface="Times New Roman" panose="02020603050405020304"/>
              </a:rPr>
              <a:t>Nội dung</a:t>
            </a:r>
            <a:r>
              <a:rPr lang="en-GB" sz="3600" b="1">
                <a:solidFill>
                  <a:srgbClr val="002060"/>
                </a:solidFill>
                <a:latin typeface="Arial" panose="020B0604020202020204"/>
                <a:ea typeface="Arial" panose="020B0604020202020204"/>
                <a:cs typeface="Arial" panose="020B0604020202020204"/>
                <a:sym typeface="Arial" panose="020B0604020202020204"/>
              </a:rPr>
              <a:t>:</a:t>
            </a:r>
            <a:endParaRPr sz="360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500"/>
                                        <p:tgtEl>
                                          <p:spTgt spid="2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fade">
                                      <p:cBhvr>
                                        <p:cTn id="12"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8"/>
          <p:cNvSpPr/>
          <p:nvPr/>
        </p:nvSpPr>
        <p:spPr>
          <a:xfrm>
            <a:off x="4989626" y="2415538"/>
            <a:ext cx="7583374" cy="221599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THỰC HÀNH LUYỆN TẬP</a:t>
            </a:r>
            <a:endParaRPr sz="7200" b="1">
              <a:solidFill>
                <a:srgbClr val="B74239"/>
              </a:solidFill>
              <a:latin typeface="Arial" panose="020B0604020202020204"/>
              <a:ea typeface="Arial" panose="020B0604020202020204"/>
              <a:cs typeface="Arial" panose="020B0604020202020204"/>
              <a:sym typeface="Arial" panose="020B0604020202020204"/>
            </a:endParaRPr>
          </a:p>
        </p:txBody>
      </p:sp>
      <p:grpSp>
        <p:nvGrpSpPr>
          <p:cNvPr id="291" name="Google Shape;291;p18"/>
          <p:cNvGrpSpPr/>
          <p:nvPr/>
        </p:nvGrpSpPr>
        <p:grpSpPr>
          <a:xfrm>
            <a:off x="3008810" y="2593258"/>
            <a:ext cx="1700990" cy="1860550"/>
            <a:chOff x="2607590" y="2491863"/>
            <a:chExt cx="1700990" cy="1860550"/>
          </a:xfrm>
        </p:grpSpPr>
        <p:sp>
          <p:nvSpPr>
            <p:cNvPr id="292" name="Google Shape;292;p18"/>
            <p:cNvSpPr/>
            <p:nvPr/>
          </p:nvSpPr>
          <p:spPr>
            <a:xfrm>
              <a:off x="2607590" y="2491863"/>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panose="020B0604020202020204"/>
                <a:buNone/>
              </a:pPr>
              <a:endParaRPr sz="1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293" name="Google Shape;293;p18"/>
            <p:cNvSpPr txBox="1"/>
            <p:nvPr/>
          </p:nvSpPr>
          <p:spPr>
            <a:xfrm>
              <a:off x="3072227" y="2559513"/>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panose="020B0604020202020204"/>
                <a:buNone/>
              </a:pPr>
              <a:r>
                <a:rPr lang="en-GB" sz="5400" b="1" i="0" u="none" strike="noStrike" cap="none">
                  <a:solidFill>
                    <a:srgbClr val="FFFFFF"/>
                  </a:solidFill>
                  <a:latin typeface="Arial" panose="020B0604020202020204"/>
                  <a:ea typeface="Arial" panose="020B0604020202020204"/>
                  <a:cs typeface="Arial" panose="020B0604020202020204"/>
                  <a:sym typeface="Arial" panose="020B0604020202020204"/>
                </a:rPr>
                <a:t>03</a:t>
              </a:r>
              <a:endParaRPr sz="5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grpSp>
      <p:pic>
        <p:nvPicPr>
          <p:cNvPr id="294" name="Google Shape;294;p18"/>
          <p:cNvPicPr preferRelativeResize="0"/>
          <p:nvPr/>
        </p:nvPicPr>
        <p:blipFill rotWithShape="1">
          <a:blip r:embed="rId3"/>
          <a:srcRect/>
          <a:stretch>
            <a:fillRect/>
          </a:stretch>
        </p:blipFill>
        <p:spPr>
          <a:xfrm>
            <a:off x="-810170" y="1144404"/>
            <a:ext cx="4669475" cy="57135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additive="base">
                                        <p:cTn id="7" dur="500"/>
                                        <p:tgtEl>
                                          <p:spTgt spid="290"/>
                                        </p:tgtEl>
                                        <p:attrNameLst>
                                          <p:attrName>ppt_w</p:attrName>
                                        </p:attrNameLst>
                                      </p:cBhvr>
                                      <p:tavLst>
                                        <p:tav tm="0">
                                          <p:val>
                                            <p:fltVal val="0"/>
                                          </p:val>
                                        </p:tav>
                                        <p:tav tm="100000">
                                          <p:val>
                                            <p:strVal val="#ppt_w"/>
                                          </p:val>
                                        </p:tav>
                                      </p:tavLst>
                                    </p:anim>
                                    <p:anim calcmode="lin" valueType="num">
                                      <p:cBhvr additive="base">
                                        <p:cTn id="8" dur="500"/>
                                        <p:tgtEl>
                                          <p:spTgt spid="2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9"/>
          <p:cNvSpPr/>
          <p:nvPr/>
        </p:nvSpPr>
        <p:spPr>
          <a:xfrm>
            <a:off x="5239047" y="2416225"/>
            <a:ext cx="4915800" cy="2216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Luyện đọc diễn cảm</a:t>
            </a:r>
            <a:endParaRPr sz="7200" b="1">
              <a:solidFill>
                <a:srgbClr val="B74239"/>
              </a:solidFill>
              <a:latin typeface="Arial" panose="020B0604020202020204"/>
              <a:ea typeface="Arial" panose="020B0604020202020204"/>
              <a:cs typeface="Arial" panose="020B0604020202020204"/>
              <a:sym typeface="Arial" panose="020B0604020202020204"/>
            </a:endParaRPr>
          </a:p>
        </p:txBody>
      </p:sp>
      <p:pic>
        <p:nvPicPr>
          <p:cNvPr id="301" name="Google Shape;301;p19"/>
          <p:cNvPicPr preferRelativeResize="0"/>
          <p:nvPr/>
        </p:nvPicPr>
        <p:blipFill rotWithShape="1">
          <a:blip r:embed="rId3"/>
          <a:srcRect/>
          <a:stretch>
            <a:fillRect/>
          </a:stretch>
        </p:blipFill>
        <p:spPr>
          <a:xfrm>
            <a:off x="1963771" y="1739983"/>
            <a:ext cx="2477205" cy="39747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p:tgtEl>
                                          <p:spTgt spid="300"/>
                                        </p:tgtEl>
                                        <p:attrNameLst>
                                          <p:attrName>ppt_w</p:attrName>
                                        </p:attrNameLst>
                                      </p:cBhvr>
                                      <p:tavLst>
                                        <p:tav tm="0">
                                          <p:val>
                                            <p:fltVal val="0"/>
                                          </p:val>
                                        </p:tav>
                                        <p:tav tm="100000">
                                          <p:val>
                                            <p:strVal val="#ppt_w"/>
                                          </p:val>
                                        </p:tav>
                                      </p:tavLst>
                                    </p:anim>
                                    <p:anim calcmode="lin" valueType="num">
                                      <p:cBhvr additive="base">
                                        <p:cTn id="8" dur="500"/>
                                        <p:tgtEl>
                                          <p:spTgt spid="3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0"/>
          <p:cNvSpPr/>
          <p:nvPr/>
        </p:nvSpPr>
        <p:spPr>
          <a:xfrm>
            <a:off x="874059" y="766482"/>
            <a:ext cx="10233212" cy="5257800"/>
          </a:xfrm>
          <a:prstGeom prst="roundRect">
            <a:avLst>
              <a:gd name="adj" fmla="val 16667"/>
            </a:avLst>
          </a:prstGeom>
          <a:solidFill>
            <a:srgbClr val="ECC7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08" name="Google Shape;308;p20"/>
          <p:cNvSpPr txBox="1"/>
          <p:nvPr/>
        </p:nvSpPr>
        <p:spPr>
          <a:xfrm>
            <a:off x="1562333" y="1102446"/>
            <a:ext cx="8856663" cy="458587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D0D0D"/>
              </a:buClr>
              <a:buSzPts val="4000"/>
              <a:buFont typeface="Times New Roman" panose="02020603050405020304"/>
              <a:buNone/>
            </a:pPr>
            <a:r>
              <a:rPr lang="en-GB" sz="4000" b="1">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Xúc động trước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cái chết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của em, học sinh thành phố Hi- rô- si- ma đã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quyên góp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tiền xây dựng một tượng đài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tưởng</a:t>
            </a:r>
            <a:r>
              <a:rPr lang="en-GB" sz="3600" b="1" i="1">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nhớ</a:t>
            </a:r>
            <a:r>
              <a:rPr lang="en-GB" sz="3600" b="1" i="1">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những nạn nhân bị bom nguyên tử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sát hại</a:t>
            </a:r>
            <a:r>
              <a:rPr lang="en-GB" sz="3600" b="1">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Trên đỉnh tượng đài cao 9 mét là hình một bé gái giơ cao hai tay nâng một con sếu. Dưới tượng đài khắc dòng chữ: “Chúng tôi </a:t>
            </a:r>
            <a:r>
              <a:rPr lang="en-GB" sz="3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muốn</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 thế giới này </a:t>
            </a:r>
            <a:r>
              <a:rPr lang="en-GB" sz="3600" b="1" i="1" u="sng">
                <a:solidFill>
                  <a:srgbClr val="FF0000"/>
                </a:solidFill>
                <a:latin typeface="Times New Roman" panose="02020603050405020304"/>
                <a:ea typeface="Times New Roman" panose="02020603050405020304"/>
                <a:cs typeface="Times New Roman" panose="02020603050405020304"/>
                <a:sym typeface="Times New Roman" panose="02020603050405020304"/>
              </a:rPr>
              <a:t>mãi</a:t>
            </a:r>
            <a:r>
              <a:rPr lang="en-GB" sz="3600" b="1" i="1" u="sng">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i="1" u="sng">
                <a:solidFill>
                  <a:srgbClr val="FF0000"/>
                </a:solidFill>
                <a:latin typeface="Times New Roman" panose="02020603050405020304"/>
                <a:ea typeface="Times New Roman" panose="02020603050405020304"/>
                <a:cs typeface="Times New Roman" panose="02020603050405020304"/>
                <a:sym typeface="Times New Roman" panose="02020603050405020304"/>
              </a:rPr>
              <a:t>mãi</a:t>
            </a:r>
            <a:r>
              <a:rPr lang="en-GB" sz="3600" b="1" i="1">
                <a:solidFill>
                  <a:srgbClr val="0D0D0D"/>
                </a:solidFill>
                <a:latin typeface="Times New Roman" panose="02020603050405020304"/>
                <a:ea typeface="Times New Roman" panose="02020603050405020304"/>
                <a:cs typeface="Times New Roman" panose="02020603050405020304"/>
                <a:sym typeface="Times New Roman" panose="02020603050405020304"/>
              </a:rPr>
              <a:t> </a:t>
            </a:r>
            <a:r>
              <a:rPr lang="en-GB" sz="3600" b="1">
                <a:solidFill>
                  <a:srgbClr val="0D0D0D"/>
                </a:solidFill>
                <a:latin typeface="Times New Roman" panose="02020603050405020304"/>
                <a:ea typeface="Times New Roman" panose="02020603050405020304"/>
                <a:cs typeface="Times New Roman" panose="02020603050405020304"/>
                <a:sym typeface="Times New Roman" panose="02020603050405020304"/>
              </a:rPr>
              <a:t>hoà bình”.</a:t>
            </a: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SOA\Khung nen bieu tuong\Khung nen bieu tuong\[Muare.asia]-FramesChildrenVol34\muare.asia - babyvol34 - 4.png"/>
          <p:cNvPicPr>
            <a:picLocks noChangeAspect="1"/>
          </p:cNvPicPr>
          <p:nvPr/>
        </p:nvPicPr>
        <p:blipFill>
          <a:blip r:embed="rId2"/>
          <a:stretch>
            <a:fillRect/>
          </a:stretch>
        </p:blipFill>
        <p:spPr>
          <a:xfrm>
            <a:off x="-78740" y="24130"/>
            <a:ext cx="12271375" cy="6833870"/>
          </a:xfrm>
          <a:prstGeom prst="rect">
            <a:avLst/>
          </a:prstGeom>
          <a:noFill/>
          <a:ln w="9525">
            <a:noFill/>
          </a:ln>
        </p:spPr>
      </p:pic>
      <p:sp>
        <p:nvSpPr>
          <p:cNvPr id="50179" name="WordArt 7"/>
          <p:cNvSpPr>
            <a:spLocks noTextEdit="1"/>
          </p:cNvSpPr>
          <p:nvPr/>
        </p:nvSpPr>
        <p:spPr>
          <a:xfrm>
            <a:off x="5181600" y="3048000"/>
            <a:ext cx="4038600" cy="774700"/>
          </a:xfrm>
          <a:prstGeom prst="rect">
            <a:avLst/>
          </a:prstGeom>
        </p:spPr>
        <p:txBody>
          <a:bodyPr wrap="none" fromWordArt="1">
            <a:prstTxWarp prst="textPlain">
              <a:avLst>
                <a:gd name="adj" fmla="val 50000"/>
              </a:avLst>
            </a:prstTxWarp>
            <a:normAutofit fontScale="87500" lnSpcReduction="10000"/>
          </a:bodyPr>
          <a:lstStyle/>
          <a:p>
            <a:pPr algn="ctr" eaLnBrk="0" hangingPunct="0"/>
            <a:r>
              <a:rPr lang="en-US" sz="5400" b="1">
                <a:ln w="9525" cap="flat" cmpd="sng">
                  <a:solidFill>
                    <a:srgbClr val="FFFF00"/>
                  </a:solidFill>
                  <a:prstDash val="solid"/>
                  <a:headEnd type="none" w="med" len="med"/>
                  <a:tailEnd type="none" w="med" len="med"/>
                </a:ln>
                <a:solidFill>
                  <a:srgbClr val="0000FF"/>
                </a:solidFill>
                <a:effectLst>
                  <a:outerShdw dist="35921" dir="2699999" algn="ctr" rotWithShape="0">
                    <a:srgbClr val="C0C0C0">
                      <a:alpha val="79999"/>
                    </a:srgbClr>
                  </a:outerShdw>
                </a:effectLst>
                <a:latin typeface="Arial" panose="020B0604020202020204" pitchFamily="34" charset="0"/>
                <a:ea typeface="Arial" panose="020B0604020202020204" pitchFamily="34" charset="0"/>
              </a:rPr>
              <a:t>Khởi động</a:t>
            </a:r>
          </a:p>
        </p:txBody>
      </p:sp>
      <p:sp>
        <p:nvSpPr>
          <p:cNvPr id="2" name="TextBox 1">
            <a:extLst>
              <a:ext uri="{FF2B5EF4-FFF2-40B4-BE49-F238E27FC236}">
                <a16:creationId xmlns:a16="http://schemas.microsoft.com/office/drawing/2014/main" id="{C2376098-CAE2-2EF5-6395-DB875BEAFD1F}"/>
              </a:ext>
            </a:extLst>
          </p:cNvPr>
          <p:cNvSpPr txBox="1"/>
          <p:nvPr/>
        </p:nvSpPr>
        <p:spPr>
          <a:xfrm>
            <a:off x="2558375" y="165362"/>
            <a:ext cx="5272392"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25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2023</a:t>
            </a:r>
          </a:p>
          <a:p>
            <a:r>
              <a:rPr lang="en-US" sz="2800"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Tập</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đọc</a:t>
            </a:r>
            <a:r>
              <a:rPr lang="en-US" sz="2800" u="sng"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heckerboard(across)">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p:nvPr/>
        </p:nvSpPr>
        <p:spPr>
          <a:xfrm>
            <a:off x="369864" y="466549"/>
            <a:ext cx="467710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1">
                <a:solidFill>
                  <a:srgbClr val="A50021"/>
                </a:solidFill>
                <a:latin typeface="Times New Roman" panose="02020603050405020304"/>
                <a:ea typeface="Times New Roman" panose="02020603050405020304"/>
                <a:cs typeface="Times New Roman" panose="02020603050405020304"/>
                <a:sym typeface="Times New Roman" panose="02020603050405020304"/>
              </a:rPr>
              <a:t>Khu tưởng niệm Hòa Bình Hi- rô- si- ma được UNESCO đưa vào danh sách di sản thế giới năm 1996</a:t>
            </a:r>
          </a:p>
        </p:txBody>
      </p:sp>
      <p:sp>
        <p:nvSpPr>
          <p:cNvPr id="315" name="Google Shape;315;p21"/>
          <p:cNvSpPr/>
          <p:nvPr/>
        </p:nvSpPr>
        <p:spPr>
          <a:xfrm>
            <a:off x="6683343" y="619030"/>
            <a:ext cx="440190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i="1">
                <a:solidFill>
                  <a:srgbClr val="000099"/>
                </a:solidFill>
                <a:latin typeface="Times New Roman" panose="02020603050405020304"/>
                <a:ea typeface="Times New Roman" panose="02020603050405020304"/>
                <a:cs typeface="Times New Roman" panose="02020603050405020304"/>
                <a:sym typeface="Times New Roman" panose="02020603050405020304"/>
              </a:rPr>
              <a:t>Lễ tưởng niệm 71 năm Mỹ ném bom nguyên tử xuống Nhật Bản </a:t>
            </a:r>
          </a:p>
        </p:txBody>
      </p:sp>
      <p:pic>
        <p:nvPicPr>
          <p:cNvPr id="316" name="Google Shape;316;p21"/>
          <p:cNvPicPr preferRelativeResize="0"/>
          <p:nvPr/>
        </p:nvPicPr>
        <p:blipFill rotWithShape="1">
          <a:blip r:embed="rId3"/>
          <a:srcRect/>
          <a:stretch>
            <a:fillRect/>
          </a:stretch>
        </p:blipFill>
        <p:spPr>
          <a:xfrm>
            <a:off x="259888" y="1983902"/>
            <a:ext cx="3780072" cy="30146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17" name="Google Shape;317;p21"/>
          <p:cNvPicPr preferRelativeResize="0"/>
          <p:nvPr/>
        </p:nvPicPr>
        <p:blipFill rotWithShape="1">
          <a:blip r:embed="rId4"/>
          <a:srcRect/>
          <a:stretch>
            <a:fillRect/>
          </a:stretch>
        </p:blipFill>
        <p:spPr>
          <a:xfrm rot="-1">
            <a:off x="7826031" y="1813970"/>
            <a:ext cx="4302256" cy="335446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18" name="Google Shape;318;p21" descr="hiroshima thanh pho bieu tuong cho hoa binh"/>
          <p:cNvPicPr preferRelativeResize="0"/>
          <p:nvPr/>
        </p:nvPicPr>
        <p:blipFill rotWithShape="1">
          <a:blip r:embed="rId5"/>
          <a:srcRect/>
          <a:stretch>
            <a:fillRect/>
          </a:stretch>
        </p:blipFill>
        <p:spPr>
          <a:xfrm>
            <a:off x="4365966" y="1810322"/>
            <a:ext cx="3460068" cy="334368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319" name="Google Shape;319;p21"/>
          <p:cNvSpPr/>
          <p:nvPr/>
        </p:nvSpPr>
        <p:spPr>
          <a:xfrm>
            <a:off x="369864" y="5297455"/>
            <a:ext cx="1172547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i="1">
                <a:solidFill>
                  <a:srgbClr val="333333"/>
                </a:solidFill>
                <a:latin typeface="Arial" panose="020B0604020202020204"/>
                <a:ea typeface="Arial" panose="020B0604020202020204"/>
                <a:cs typeface="Arial" panose="020B0604020202020204"/>
                <a:sym typeface="Arial" panose="020B0604020202020204"/>
              </a:rPr>
              <a:t>Chứng tích chỉ còn trơ khung của tòa nhà Genbak Dome (còn gọi là Mái vòm bom nguyên tử) gợi nhớ lại thời điểm quả bom nguyên tử mà không quân Mỹ ném xuống Hiroshima ngày 6/8/1945 san bằng tất cả. Những bức tường đổ nát của tòa nhà này, được bảo tồn hơn bảy thập kỷ qua, là một phần của Đài tưởng niệm Hòa bình Hiroshima</a:t>
            </a:r>
            <a:endParaRPr sz="1800" i="1">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
                                        </p:tgtEl>
                                        <p:attrNameLst>
                                          <p:attrName>style.visibility</p:attrName>
                                        </p:attrNameLst>
                                      </p:cBhvr>
                                      <p:to>
                                        <p:strVal val="visible"/>
                                      </p:to>
                                    </p:set>
                                    <p:animEffect transition="in" filter="fade">
                                      <p:cBhvr>
                                        <p:cTn id="12" dur="1000"/>
                                        <p:tgtEl>
                                          <p:spTgt spid="315"/>
                                        </p:tgtEl>
                                      </p:cBhvr>
                                    </p:animEffect>
                                  </p:childTnLst>
                                </p:cTn>
                              </p:par>
                              <p:par>
                                <p:cTn id="13" presetID="10" presetClass="entr" presetSubtype="0" fill="hold" nodeType="withEffect">
                                  <p:stCondLst>
                                    <p:cond delay="0"/>
                                  </p:stCondLst>
                                  <p:childTnLst>
                                    <p:set>
                                      <p:cBhvr>
                                        <p:cTn id="14" dur="1" fill="hold">
                                          <p:stCondLst>
                                            <p:cond delay="0"/>
                                          </p:stCondLst>
                                        </p:cTn>
                                        <p:tgtEl>
                                          <p:spTgt spid="316"/>
                                        </p:tgtEl>
                                        <p:attrNameLst>
                                          <p:attrName>style.visibility</p:attrName>
                                        </p:attrNameLst>
                                      </p:cBhvr>
                                      <p:to>
                                        <p:strVal val="visible"/>
                                      </p:to>
                                    </p:set>
                                    <p:animEffect transition="in" filter="fade">
                                      <p:cBhvr>
                                        <p:cTn id="15" dur="1000"/>
                                        <p:tgtEl>
                                          <p:spTgt spid="316"/>
                                        </p:tgtEl>
                                      </p:cBhvr>
                                    </p:animEffect>
                                  </p:childTnLst>
                                </p:cTn>
                              </p:par>
                              <p:par>
                                <p:cTn id="16" presetID="10" presetClass="entr" presetSubtype="0" fill="hold" nodeType="with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fade">
                                      <p:cBhvr>
                                        <p:cTn id="18" dur="1000"/>
                                        <p:tgtEl>
                                          <p:spTgt spid="318"/>
                                        </p:tgtEl>
                                      </p:cBhvr>
                                    </p:animEffect>
                                  </p:childTnLst>
                                </p:cTn>
                              </p:par>
                              <p:par>
                                <p:cTn id="19" presetID="10" presetClass="entr" presetSubtype="0" fill="hold" nodeType="withEffect">
                                  <p:stCondLst>
                                    <p:cond delay="0"/>
                                  </p:stCondLst>
                                  <p:childTnLst>
                                    <p:set>
                                      <p:cBhvr>
                                        <p:cTn id="20" dur="1" fill="hold">
                                          <p:stCondLst>
                                            <p:cond delay="0"/>
                                          </p:stCondLst>
                                        </p:cTn>
                                        <p:tgtEl>
                                          <p:spTgt spid="317"/>
                                        </p:tgtEl>
                                        <p:attrNameLst>
                                          <p:attrName>style.visibility</p:attrName>
                                        </p:attrNameLst>
                                      </p:cBhvr>
                                      <p:to>
                                        <p:strVal val="visible"/>
                                      </p:to>
                                    </p:set>
                                    <p:animEffect transition="in" filter="fade">
                                      <p:cBhvr>
                                        <p:cTn id="21" dur="10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p:nvPr/>
        </p:nvSpPr>
        <p:spPr>
          <a:xfrm>
            <a:off x="3620502" y="1935139"/>
            <a:ext cx="6069624" cy="221599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VẬN DỤNG</a:t>
            </a:r>
          </a:p>
          <a:p>
            <a:pPr marL="0" marR="0" lvl="0" indent="0" algn="ctr" rtl="0">
              <a:spcBef>
                <a:spcPts val="0"/>
              </a:spcBef>
              <a:spcAft>
                <a:spcPts val="0"/>
              </a:spcAft>
              <a:buNone/>
            </a:pPr>
            <a:r>
              <a:rPr lang="en-GB" sz="7200" b="1">
                <a:solidFill>
                  <a:srgbClr val="B74239"/>
                </a:solidFill>
                <a:latin typeface="Arial" panose="020B0604020202020204"/>
                <a:ea typeface="Arial" panose="020B0604020202020204"/>
                <a:cs typeface="Arial" panose="020B0604020202020204"/>
                <a:sym typeface="Arial" panose="020B0604020202020204"/>
              </a:rPr>
              <a:t>TRẢI NGHIỆM</a:t>
            </a:r>
            <a:endParaRPr sz="7200" b="1">
              <a:solidFill>
                <a:srgbClr val="B74239"/>
              </a:solidFill>
              <a:latin typeface="Arial" panose="020B0604020202020204"/>
              <a:ea typeface="Arial" panose="020B0604020202020204"/>
              <a:cs typeface="Arial" panose="020B0604020202020204"/>
              <a:sym typeface="Arial" panose="020B0604020202020204"/>
            </a:endParaRPr>
          </a:p>
        </p:txBody>
      </p:sp>
      <p:sp>
        <p:nvSpPr>
          <p:cNvPr id="326" name="Google Shape;326;p22"/>
          <p:cNvSpPr/>
          <p:nvPr/>
        </p:nvSpPr>
        <p:spPr>
          <a:xfrm>
            <a:off x="1388201" y="2425881"/>
            <a:ext cx="1700990" cy="1860550"/>
          </a:xfrm>
          <a:prstGeom prst="ellipse">
            <a:avLst/>
          </a:prstGeom>
          <a:solidFill>
            <a:schemeClr val="accent1"/>
          </a:solidFill>
          <a:ln>
            <a:noFill/>
          </a:ln>
          <a:effectLst>
            <a:outerShdw blurRad="355600" dist="1905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panose="020B0604020202020204"/>
              <a:buNone/>
            </a:pPr>
            <a:endParaRPr sz="1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327" name="Google Shape;327;p22"/>
          <p:cNvSpPr txBox="1"/>
          <p:nvPr/>
        </p:nvSpPr>
        <p:spPr>
          <a:xfrm>
            <a:off x="1852838" y="2425881"/>
            <a:ext cx="771716" cy="172524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5400"/>
              <a:buFont typeface="Arial" panose="020B0604020202020204"/>
              <a:buNone/>
            </a:pPr>
            <a:r>
              <a:rPr lang="en-GB" sz="5400" b="1" i="0" u="none" strike="noStrike" cap="none">
                <a:solidFill>
                  <a:srgbClr val="FFFFFF"/>
                </a:solidFill>
                <a:latin typeface="Arial" panose="020B0604020202020204"/>
                <a:ea typeface="Arial" panose="020B0604020202020204"/>
                <a:cs typeface="Arial" panose="020B0604020202020204"/>
                <a:sym typeface="Arial" panose="020B0604020202020204"/>
              </a:rPr>
              <a:t>04</a:t>
            </a:r>
            <a:endParaRPr sz="5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328" name="Google Shape;328;p22"/>
          <p:cNvSpPr/>
          <p:nvPr/>
        </p:nvSpPr>
        <p:spPr>
          <a:xfrm>
            <a:off x="3553828" y="4151130"/>
            <a:ext cx="5890210" cy="1415952"/>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dk1"/>
                </a:solidFill>
                <a:latin typeface="Arial" panose="020B0604020202020204"/>
                <a:ea typeface="Arial" panose="020B0604020202020204"/>
                <a:cs typeface="Arial" panose="020B0604020202020204"/>
                <a:sym typeface="Arial" panose="020B0604020202020204"/>
              </a:rPr>
              <a:t>Em hãy vẽ một bức tranh để thể hiện mong muốn được chung sống hòa bình trên trái đất này nhé!</a:t>
            </a:r>
            <a:endParaRPr sz="2400" b="1">
              <a:solidFill>
                <a:schemeClr val="dk1"/>
              </a:solidFill>
              <a:latin typeface="Arial" panose="020B0604020202020204"/>
              <a:ea typeface="Arial" panose="020B0604020202020204"/>
              <a:cs typeface="Arial" panose="020B0604020202020204"/>
              <a:sym typeface="Arial" panose="020B0604020202020204"/>
            </a:endParaRPr>
          </a:p>
        </p:txBody>
      </p:sp>
      <p:pic>
        <p:nvPicPr>
          <p:cNvPr id="329" name="Google Shape;329;p22"/>
          <p:cNvPicPr preferRelativeResize="0"/>
          <p:nvPr/>
        </p:nvPicPr>
        <p:blipFill rotWithShape="1">
          <a:blip r:embed="rId3"/>
          <a:srcRect/>
          <a:stretch>
            <a:fillRect/>
          </a:stretch>
        </p:blipFill>
        <p:spPr>
          <a:xfrm rot="3628844">
            <a:off x="535836" y="3837997"/>
            <a:ext cx="2634002" cy="38632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 calcmode="lin" valueType="num">
                                      <p:cBhvr additive="base">
                                        <p:cTn id="7" dur="500"/>
                                        <p:tgtEl>
                                          <p:spTgt spid="325"/>
                                        </p:tgtEl>
                                        <p:attrNameLst>
                                          <p:attrName>ppt_w</p:attrName>
                                        </p:attrNameLst>
                                      </p:cBhvr>
                                      <p:tavLst>
                                        <p:tav tm="0">
                                          <p:val>
                                            <p:fltVal val="0"/>
                                          </p:val>
                                        </p:tav>
                                        <p:tav tm="100000">
                                          <p:val>
                                            <p:strVal val="#ppt_w"/>
                                          </p:val>
                                        </p:tav>
                                      </p:tavLst>
                                    </p:anim>
                                    <p:anim calcmode="lin" valueType="num">
                                      <p:cBhvr additive="base">
                                        <p:cTn id="8" dur="500"/>
                                        <p:tgtEl>
                                          <p:spTgt spid="32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6"/>
                                        </p:tgtEl>
                                        <p:attrNameLst>
                                          <p:attrName>style.visibility</p:attrName>
                                        </p:attrNameLst>
                                      </p:cBhvr>
                                      <p:to>
                                        <p:strVal val="visible"/>
                                      </p:to>
                                    </p:set>
                                    <p:anim calcmode="lin" valueType="num">
                                      <p:cBhvr additive="base">
                                        <p:cTn id="11" dur="500"/>
                                        <p:tgtEl>
                                          <p:spTgt spid="326"/>
                                        </p:tgtEl>
                                        <p:attrNameLst>
                                          <p:attrName>ppt_w</p:attrName>
                                        </p:attrNameLst>
                                      </p:cBhvr>
                                      <p:tavLst>
                                        <p:tav tm="0">
                                          <p:val>
                                            <p:fltVal val="0"/>
                                          </p:val>
                                        </p:tav>
                                        <p:tav tm="100000">
                                          <p:val>
                                            <p:strVal val="#ppt_w"/>
                                          </p:val>
                                        </p:tav>
                                      </p:tavLst>
                                    </p:anim>
                                    <p:anim calcmode="lin" valueType="num">
                                      <p:cBhvr additive="base">
                                        <p:cTn id="12" dur="500"/>
                                        <p:tgtEl>
                                          <p:spTgt spid="32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3"/>
          <p:cNvSpPr/>
          <p:nvPr/>
        </p:nvSpPr>
        <p:spPr>
          <a:xfrm>
            <a:off x="632012" y="457200"/>
            <a:ext cx="10663517" cy="5943600"/>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36" name="Google Shape;336;p23"/>
          <p:cNvSpPr/>
          <p:nvPr/>
        </p:nvSpPr>
        <p:spPr>
          <a:xfrm>
            <a:off x="0" y="825207"/>
            <a:ext cx="12192000" cy="964043"/>
          </a:xfrm>
          <a:custGeom>
            <a:avLst/>
            <a:gdLst/>
            <a:ahLst/>
            <a:cxnLst/>
            <a:rect l="l" t="t" r="r" b="b"/>
            <a:pathLst>
              <a:path w="12014476" h="964043" extrusionOk="0">
                <a:moveTo>
                  <a:pt x="0" y="159532"/>
                </a:moveTo>
                <a:cubicBezTo>
                  <a:pt x="1093763" y="156015"/>
                  <a:pt x="2187526" y="152498"/>
                  <a:pt x="3024554" y="286141"/>
                </a:cubicBezTo>
                <a:cubicBezTo>
                  <a:pt x="3861582" y="419784"/>
                  <a:pt x="4213274" y="1008282"/>
                  <a:pt x="5022166" y="961390"/>
                </a:cubicBezTo>
                <a:cubicBezTo>
                  <a:pt x="5831058" y="914498"/>
                  <a:pt x="6801730" y="65747"/>
                  <a:pt x="7877908" y="4787"/>
                </a:cubicBezTo>
                <a:cubicBezTo>
                  <a:pt x="8954086" y="-56173"/>
                  <a:pt x="10803988" y="483089"/>
                  <a:pt x="11479237" y="595630"/>
                </a:cubicBezTo>
                <a:cubicBezTo>
                  <a:pt x="12154486" y="708172"/>
                  <a:pt x="12041944" y="694104"/>
                  <a:pt x="11929403" y="680036"/>
                </a:cubicBezTo>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37" name="Google Shape;337;p23"/>
          <p:cNvSpPr/>
          <p:nvPr/>
        </p:nvSpPr>
        <p:spPr>
          <a:xfrm rot="-1575273">
            <a:off x="1560181" y="104786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38" name="Google Shape;338;p23"/>
          <p:cNvSpPr/>
          <p:nvPr/>
        </p:nvSpPr>
        <p:spPr>
          <a:xfrm>
            <a:off x="10065865" y="850277"/>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39" name="Google Shape;339;p23"/>
          <p:cNvSpPr/>
          <p:nvPr/>
        </p:nvSpPr>
        <p:spPr>
          <a:xfrm>
            <a:off x="1532065" y="724057"/>
            <a:ext cx="503896"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0" name="Google Shape;340;p23"/>
          <p:cNvSpPr/>
          <p:nvPr/>
        </p:nvSpPr>
        <p:spPr>
          <a:xfrm rot="-1497907">
            <a:off x="6069528" y="1468832"/>
            <a:ext cx="442419" cy="859627"/>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1" name="Google Shape;341;p23"/>
          <p:cNvSpPr/>
          <p:nvPr/>
        </p:nvSpPr>
        <p:spPr>
          <a:xfrm>
            <a:off x="9916719" y="114201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2" name="Google Shape;342;p23"/>
          <p:cNvSpPr/>
          <p:nvPr/>
        </p:nvSpPr>
        <p:spPr>
          <a:xfrm>
            <a:off x="5989995" y="1142019"/>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pic>
        <p:nvPicPr>
          <p:cNvPr id="343" name="Google Shape;343;p23"/>
          <p:cNvPicPr preferRelativeResize="0"/>
          <p:nvPr/>
        </p:nvPicPr>
        <p:blipFill rotWithShape="1">
          <a:blip r:embed="rId3"/>
          <a:srcRect/>
          <a:stretch>
            <a:fillRect/>
          </a:stretch>
        </p:blipFill>
        <p:spPr>
          <a:xfrm>
            <a:off x="631996" y="1988160"/>
            <a:ext cx="3990975" cy="3245224"/>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44" name="Google Shape;344;p23"/>
          <p:cNvPicPr preferRelativeResize="0"/>
          <p:nvPr/>
        </p:nvPicPr>
        <p:blipFill rotWithShape="1">
          <a:blip r:embed="rId4"/>
          <a:srcRect/>
          <a:stretch>
            <a:fillRect/>
          </a:stretch>
        </p:blipFill>
        <p:spPr>
          <a:xfrm>
            <a:off x="4908945" y="1918376"/>
            <a:ext cx="3861284" cy="367104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45" name="Google Shape;345;p23"/>
          <p:cNvPicPr preferRelativeResize="0"/>
          <p:nvPr/>
        </p:nvPicPr>
        <p:blipFill rotWithShape="1">
          <a:blip r:embed="rId5"/>
          <a:srcRect t="1" b="5760"/>
          <a:stretch>
            <a:fillRect/>
          </a:stretch>
        </p:blipFill>
        <p:spPr>
          <a:xfrm rot="877504">
            <a:off x="8133642" y="2285319"/>
            <a:ext cx="3640704" cy="2937166"/>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1822"/>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Effect transition="in" filter="fade">
                                      <p:cBhvr>
                                        <p:cTn id="12" dur="2000"/>
                                        <p:tgtEl>
                                          <p:spTgt spid="3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4"/>
                                        </p:tgtEl>
                                        <p:attrNameLst>
                                          <p:attrName>style.visibility</p:attrName>
                                        </p:attrNameLst>
                                      </p:cBhvr>
                                      <p:to>
                                        <p:strVal val="visible"/>
                                      </p:to>
                                    </p:set>
                                    <p:animEffect transition="in" filter="fade">
                                      <p:cBhvr>
                                        <p:cTn id="17" dur="2000"/>
                                        <p:tgtEl>
                                          <p:spTgt spid="3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5"/>
                                        </p:tgtEl>
                                        <p:attrNameLst>
                                          <p:attrName>style.visibility</p:attrName>
                                        </p:attrNameLst>
                                      </p:cBhvr>
                                      <p:to>
                                        <p:strVal val="visible"/>
                                      </p:to>
                                    </p:set>
                                    <p:animEffect transition="in" filter="fade">
                                      <p:cBhvr>
                                        <p:cTn id="22" dur="2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4"/>
          <p:cNvSpPr/>
          <p:nvPr/>
        </p:nvSpPr>
        <p:spPr>
          <a:xfrm>
            <a:off x="658236" y="443751"/>
            <a:ext cx="10663517" cy="5943600"/>
          </a:xfrm>
          <a:prstGeom prst="roundRect">
            <a:avLst>
              <a:gd name="adj" fmla="val 16667"/>
            </a:avLst>
          </a:prstGeom>
          <a:solidFill>
            <a:srgbClr val="E3ABA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2" name="Google Shape;352;p24"/>
          <p:cNvSpPr/>
          <p:nvPr/>
        </p:nvSpPr>
        <p:spPr>
          <a:xfrm>
            <a:off x="0" y="825207"/>
            <a:ext cx="12192000" cy="964043"/>
          </a:xfrm>
          <a:custGeom>
            <a:avLst/>
            <a:gdLst/>
            <a:ahLst/>
            <a:cxnLst/>
            <a:rect l="l" t="t" r="r" b="b"/>
            <a:pathLst>
              <a:path w="12014476" h="964043" extrusionOk="0">
                <a:moveTo>
                  <a:pt x="0" y="159532"/>
                </a:moveTo>
                <a:cubicBezTo>
                  <a:pt x="1093763" y="156015"/>
                  <a:pt x="2187526" y="152498"/>
                  <a:pt x="3024554" y="286141"/>
                </a:cubicBezTo>
                <a:cubicBezTo>
                  <a:pt x="3861582" y="419784"/>
                  <a:pt x="4213274" y="1008282"/>
                  <a:pt x="5022166" y="961390"/>
                </a:cubicBezTo>
                <a:cubicBezTo>
                  <a:pt x="5831058" y="914498"/>
                  <a:pt x="6801730" y="65747"/>
                  <a:pt x="7877908" y="4787"/>
                </a:cubicBezTo>
                <a:cubicBezTo>
                  <a:pt x="8954086" y="-56173"/>
                  <a:pt x="10803988" y="483089"/>
                  <a:pt x="11479237" y="595630"/>
                </a:cubicBezTo>
                <a:cubicBezTo>
                  <a:pt x="12154486" y="708172"/>
                  <a:pt x="12041944" y="694104"/>
                  <a:pt x="11929403" y="680036"/>
                </a:cubicBezTo>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3" name="Google Shape;353;p24"/>
          <p:cNvSpPr/>
          <p:nvPr/>
        </p:nvSpPr>
        <p:spPr>
          <a:xfrm rot="-1575273">
            <a:off x="1560181" y="104786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4" name="Google Shape;354;p24"/>
          <p:cNvSpPr/>
          <p:nvPr/>
        </p:nvSpPr>
        <p:spPr>
          <a:xfrm>
            <a:off x="10065865" y="850277"/>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5" name="Google Shape;355;p24"/>
          <p:cNvSpPr/>
          <p:nvPr/>
        </p:nvSpPr>
        <p:spPr>
          <a:xfrm>
            <a:off x="1532065" y="724057"/>
            <a:ext cx="503896"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6" name="Google Shape;356;p24"/>
          <p:cNvSpPr/>
          <p:nvPr/>
        </p:nvSpPr>
        <p:spPr>
          <a:xfrm rot="-1497907">
            <a:off x="6030165" y="1477547"/>
            <a:ext cx="442419" cy="673102"/>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7" name="Google Shape;357;p24"/>
          <p:cNvSpPr/>
          <p:nvPr/>
        </p:nvSpPr>
        <p:spPr>
          <a:xfrm>
            <a:off x="9916719" y="1142019"/>
            <a:ext cx="447661" cy="1015238"/>
          </a:xfrm>
          <a:custGeom>
            <a:avLst/>
            <a:gdLst/>
            <a:ahLst/>
            <a:cxnLst/>
            <a:rect l="l" t="t" r="r" b="b"/>
            <a:pathLst>
              <a:path w="447661" h="1015238" extrusionOk="0">
                <a:moveTo>
                  <a:pt x="422381" y="89"/>
                </a:moveTo>
                <a:cubicBezTo>
                  <a:pt x="363765" y="-9290"/>
                  <a:pt x="12073" y="717541"/>
                  <a:pt x="350" y="872286"/>
                </a:cubicBezTo>
                <a:cubicBezTo>
                  <a:pt x="-11373" y="1027031"/>
                  <a:pt x="274671" y="1071578"/>
                  <a:pt x="352043" y="928557"/>
                </a:cubicBezTo>
                <a:cubicBezTo>
                  <a:pt x="429415" y="785536"/>
                  <a:pt x="480997" y="9468"/>
                  <a:pt x="422381" y="89"/>
                </a:cubicBezTo>
                <a:close/>
              </a:path>
            </a:pathLst>
          </a:custGeom>
          <a:noFill/>
          <a:ln w="127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58" name="Google Shape;358;p24"/>
          <p:cNvSpPr/>
          <p:nvPr/>
        </p:nvSpPr>
        <p:spPr>
          <a:xfrm>
            <a:off x="5989995" y="1142019"/>
            <a:ext cx="552748" cy="552748"/>
          </a:xfrm>
          <a:custGeom>
            <a:avLst/>
            <a:gdLst/>
            <a:ahLst/>
            <a:cxnLst/>
            <a:rect l="l" t="t" r="r" b="b"/>
            <a:pathLst>
              <a:path w="552748" h="552748" extrusionOk="0">
                <a:moveTo>
                  <a:pt x="276375" y="134736"/>
                </a:moveTo>
                <a:cubicBezTo>
                  <a:pt x="198150" y="134736"/>
                  <a:pt x="134736" y="198150"/>
                  <a:pt x="134736" y="276375"/>
                </a:cubicBezTo>
                <a:cubicBezTo>
                  <a:pt x="134736" y="354600"/>
                  <a:pt x="198150" y="418014"/>
                  <a:pt x="276375" y="418014"/>
                </a:cubicBezTo>
                <a:cubicBezTo>
                  <a:pt x="354600" y="418014"/>
                  <a:pt x="418014" y="354600"/>
                  <a:pt x="418014" y="276375"/>
                </a:cubicBezTo>
                <a:cubicBezTo>
                  <a:pt x="418014" y="198150"/>
                  <a:pt x="354600" y="134736"/>
                  <a:pt x="276375" y="134736"/>
                </a:cubicBezTo>
                <a:close/>
                <a:moveTo>
                  <a:pt x="276374" y="0"/>
                </a:moveTo>
                <a:cubicBezTo>
                  <a:pt x="429011" y="0"/>
                  <a:pt x="552748" y="123737"/>
                  <a:pt x="552748" y="276374"/>
                </a:cubicBezTo>
                <a:cubicBezTo>
                  <a:pt x="552748" y="429011"/>
                  <a:pt x="429011" y="552748"/>
                  <a:pt x="276374" y="552748"/>
                </a:cubicBezTo>
                <a:cubicBezTo>
                  <a:pt x="123737" y="552748"/>
                  <a:pt x="0" y="429011"/>
                  <a:pt x="0" y="276374"/>
                </a:cubicBezTo>
                <a:cubicBezTo>
                  <a:pt x="0" y="123737"/>
                  <a:pt x="123737" y="0"/>
                  <a:pt x="27637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pic>
        <p:nvPicPr>
          <p:cNvPr id="359" name="Google Shape;359;p24"/>
          <p:cNvPicPr preferRelativeResize="0"/>
          <p:nvPr/>
        </p:nvPicPr>
        <p:blipFill rotWithShape="1">
          <a:blip r:embed="rId3"/>
          <a:srcRect b="4705"/>
          <a:stretch>
            <a:fillRect/>
          </a:stretch>
        </p:blipFill>
        <p:spPr>
          <a:xfrm rot="-270467">
            <a:off x="963533" y="2038220"/>
            <a:ext cx="3319632" cy="442066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pic>
        <p:nvPicPr>
          <p:cNvPr id="360" name="Google Shape;360;p24"/>
          <p:cNvPicPr preferRelativeResize="0"/>
          <p:nvPr/>
        </p:nvPicPr>
        <p:blipFill rotWithShape="1">
          <a:blip r:embed="rId4"/>
          <a:srcRect b="9019"/>
          <a:stretch>
            <a:fillRect/>
          </a:stretch>
        </p:blipFill>
        <p:spPr>
          <a:xfrm>
            <a:off x="4588458" y="2170706"/>
            <a:ext cx="3192699" cy="4095622"/>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361" name="Google Shape;361;p24"/>
          <p:cNvPicPr preferRelativeResize="0"/>
          <p:nvPr/>
        </p:nvPicPr>
        <p:blipFill rotWithShape="1">
          <a:blip r:embed="rId5"/>
          <a:srcRect b="5688"/>
          <a:stretch>
            <a:fillRect/>
          </a:stretch>
        </p:blipFill>
        <p:spPr>
          <a:xfrm rot="647822">
            <a:off x="7989722" y="2208005"/>
            <a:ext cx="3123466" cy="430635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822"/>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9"/>
                                        </p:tgtEl>
                                        <p:attrNameLst>
                                          <p:attrName>style.visibility</p:attrName>
                                        </p:attrNameLst>
                                      </p:cBhvr>
                                      <p:to>
                                        <p:strVal val="visible"/>
                                      </p:to>
                                    </p:set>
                                    <p:animEffect transition="in" filter="fade">
                                      <p:cBhvr>
                                        <p:cTn id="12" dur="1000"/>
                                        <p:tgtEl>
                                          <p:spTgt spid="3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0"/>
                                        </p:tgtEl>
                                        <p:attrNameLst>
                                          <p:attrName>style.visibility</p:attrName>
                                        </p:attrNameLst>
                                      </p:cBhvr>
                                      <p:to>
                                        <p:strVal val="visible"/>
                                      </p:to>
                                    </p:set>
                                    <p:animEffect transition="in" filter="fade">
                                      <p:cBhvr>
                                        <p:cTn id="17" dur="1000"/>
                                        <p:tgtEl>
                                          <p:spTgt spid="3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1"/>
                                        </p:tgtEl>
                                        <p:attrNameLst>
                                          <p:attrName>style.visibility</p:attrName>
                                        </p:attrNameLst>
                                      </p:cBhvr>
                                      <p:to>
                                        <p:strVal val="visible"/>
                                      </p:to>
                                    </p:set>
                                    <p:animEffect transition="in" filter="fade">
                                      <p:cBhvr>
                                        <p:cTn id="22"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4" descr="iHay"/>
          <p:cNvPicPr>
            <a:picLocks noChangeAspect="1"/>
          </p:cNvPicPr>
          <p:nvPr/>
        </p:nvPicPr>
        <p:blipFill>
          <a:blip r:embed="rId2"/>
          <a:stretch>
            <a:fillRect/>
          </a:stretch>
        </p:blipFill>
        <p:spPr>
          <a:xfrm>
            <a:off x="0" y="-182245"/>
            <a:ext cx="12263755" cy="7040245"/>
          </a:xfrm>
          <a:prstGeom prst="rect">
            <a:avLst/>
          </a:prstGeom>
          <a:noFill/>
          <a:ln w="9525">
            <a:noFill/>
          </a:ln>
        </p:spPr>
      </p:pic>
      <p:sp>
        <p:nvSpPr>
          <p:cNvPr id="53251" name="WordArt 2"/>
          <p:cNvSpPr>
            <a:spLocks noTextEdit="1"/>
          </p:cNvSpPr>
          <p:nvPr/>
        </p:nvSpPr>
        <p:spPr>
          <a:xfrm>
            <a:off x="4191000" y="914400"/>
            <a:ext cx="4114800" cy="1295400"/>
          </a:xfrm>
          <a:prstGeom prst="rect">
            <a:avLst/>
          </a:prstGeom>
        </p:spPr>
        <p:txBody>
          <a:bodyPr wrap="none" fromWordArt="1">
            <a:prstTxWarp prst="textPlain">
              <a:avLst>
                <a:gd name="adj" fmla="val 50000"/>
              </a:avLst>
            </a:prstTxWarp>
            <a:normAutofit/>
          </a:bodyPr>
          <a:lstStyle/>
          <a:p>
            <a:pPr algn="ctr" eaLnBrk="0" hangingPunct="0"/>
            <a:endParaRPr lang="en-US" sz="4400" b="1" i="1">
              <a:ln w="9525" cap="flat" cmpd="sng">
                <a:solidFill>
                  <a:srgbClr val="FF6600"/>
                </a:solidFill>
                <a:prstDash val="solid"/>
                <a:headEnd type="none" w="med" len="med"/>
                <a:tailEnd type="none" w="med" len="med"/>
              </a:ln>
              <a:solidFill>
                <a:srgbClr val="0000FF"/>
              </a:solidFill>
              <a:effectLst>
                <a:outerShdw dist="38100" dir="2699999" algn="tl" rotWithShape="0">
                  <a:srgbClr val="000000">
                    <a:alpha val="43137"/>
                  </a:srgbClr>
                </a:outerShdw>
              </a:effectLst>
              <a:latin typeface="VNI-Times" charset="0"/>
              <a:ea typeface="VNI-Times" charset="0"/>
            </a:endParaRPr>
          </a:p>
        </p:txBody>
      </p:sp>
      <p:sp>
        <p:nvSpPr>
          <p:cNvPr id="9225" name="Rectangle 9"/>
          <p:cNvSpPr>
            <a:spLocks noChangeArrowheads="1"/>
          </p:cNvSpPr>
          <p:nvPr/>
        </p:nvSpPr>
        <p:spPr bwMode="auto">
          <a:xfrm>
            <a:off x="2971800" y="228600"/>
            <a:ext cx="5943600" cy="4572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4000" b="0" i="0" u="none" strike="noStrike" kern="1200" cap="none" spc="0" normalizeH="0" baseline="0" noProof="0">
              <a:ln>
                <a:noFill/>
              </a:ln>
              <a:solidFill>
                <a:srgbClr val="0944FF"/>
              </a:solidFill>
              <a:effectLst/>
              <a:uLnTx/>
              <a:uFillTx/>
              <a:latin typeface="Times New Roman" panose="02020603050405020304" pitchFamily="18" charset="0"/>
              <a:ea typeface="+mn-ea"/>
              <a:cs typeface="+mn-cs"/>
            </a:endParaRPr>
          </a:p>
        </p:txBody>
      </p:sp>
      <p:sp>
        <p:nvSpPr>
          <p:cNvPr id="53254" name="WordArt 19"/>
          <p:cNvSpPr>
            <a:spLocks noTextEdit="1"/>
          </p:cNvSpPr>
          <p:nvPr/>
        </p:nvSpPr>
        <p:spPr>
          <a:xfrm>
            <a:off x="7979455" y="-2241550"/>
            <a:ext cx="5449888" cy="1028700"/>
          </a:xfrm>
          <a:prstGeom prst="rect">
            <a:avLst/>
          </a:prstGeom>
        </p:spPr>
        <p:txBody>
          <a:bodyPr wrap="none" fromWordArt="1">
            <a:prstTxWarp prst="textPlain">
              <a:avLst>
                <a:gd name="adj" fmla="val 50000"/>
              </a:avLst>
            </a:prstTxWarp>
            <a:normAutofit/>
          </a:bodyPr>
          <a:lstStyle/>
          <a:p>
            <a:pPr algn="l" eaLnBrk="0" hangingPunct="0"/>
            <a:r>
              <a:rPr lang="en-US" sz="2400" b="1">
                <a:ln w="9525" cap="flat" cmpd="sng">
                  <a:solidFill>
                    <a:srgbClr val="FF00FF"/>
                  </a:solidFill>
                  <a:prstDash val="solid"/>
                  <a:headEnd type="none" w="med" len="med"/>
                  <a:tailEnd type="none" w="med" len="med"/>
                </a:ln>
                <a:solidFill>
                  <a:schemeClr val="bg1">
                    <a:alpha val="98822"/>
                  </a:schemeClr>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Thứ hai ngày  tháng 9 năm 2022</a:t>
            </a:r>
          </a:p>
          <a:p>
            <a:pPr algn="l" eaLnBrk="0" hangingPunct="0"/>
            <a:r>
              <a:rPr lang="en-US" sz="2400" b="1">
                <a:ln w="9525" cap="flat" cmpd="sng">
                  <a:solidFill>
                    <a:srgbClr val="FF00FF"/>
                  </a:solidFill>
                  <a:prstDash val="solid"/>
                  <a:headEnd type="none" w="med" len="med"/>
                  <a:tailEnd type="none" w="med" len="med"/>
                </a:ln>
                <a:solidFill>
                  <a:schemeClr val="bg1">
                    <a:alpha val="98822"/>
                  </a:schemeClr>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Tập đọc:</a:t>
            </a:r>
          </a:p>
        </p:txBody>
      </p:sp>
      <p:sp>
        <p:nvSpPr>
          <p:cNvPr id="53255" name="WordArt 3"/>
          <p:cNvSpPr>
            <a:spLocks noTextEdit="1"/>
          </p:cNvSpPr>
          <p:nvPr/>
        </p:nvSpPr>
        <p:spPr>
          <a:xfrm>
            <a:off x="3939540" y="1981200"/>
            <a:ext cx="3692525" cy="990600"/>
          </a:xfrm>
          <a:prstGeom prst="rect">
            <a:avLst/>
          </a:prstGeom>
        </p:spPr>
        <p:txBody>
          <a:bodyPr wrap="none" fromWordArt="1">
            <a:prstTxWarp prst="textPlain">
              <a:avLst>
                <a:gd name="adj" fmla="val 50000"/>
              </a:avLst>
            </a:prstTxWarp>
            <a:normAutofit/>
          </a:bodyPr>
          <a:lstStyle/>
          <a:p>
            <a:pPr algn="ctr" eaLnBrk="0" hangingPunct="0"/>
            <a:r>
              <a:rPr lang="en-US" sz="3600" b="1">
                <a:ln w="9525" cap="flat" cmpd="sng">
                  <a:solidFill>
                    <a:srgbClr val="FF0000"/>
                  </a:solidFill>
                  <a:prstDash val="solid"/>
                  <a:headEnd type="none" w="med" len="med"/>
                  <a:tailEnd type="none" w="med" len="med"/>
                </a:ln>
                <a:solidFill>
                  <a:schemeClr val="bg1"/>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Những con sếu bằng giấy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diamond(in)">
                                      <p:cBhvr>
                                        <p:cTn id="7" dur="2000"/>
                                        <p:tgtEl>
                                          <p:spTgt spid="53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6"/>
          <p:cNvSpPr/>
          <p:nvPr/>
        </p:nvSpPr>
        <p:spPr>
          <a:xfrm>
            <a:off x="906957" y="426974"/>
            <a:ext cx="3343767" cy="996778"/>
          </a:xfrm>
          <a:prstGeom prst="roundRect">
            <a:avLst>
              <a:gd name="adj" fmla="val 16667"/>
            </a:avLst>
          </a:prstGeom>
          <a:solidFill>
            <a:srgbClr val="E8AA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Arial" panose="020B0604020202020204"/>
                <a:ea typeface="Arial" panose="020B0604020202020204"/>
                <a:cs typeface="Arial" panose="020B0604020202020204"/>
                <a:sym typeface="Arial" panose="020B0604020202020204"/>
              </a:rPr>
              <a:t>LUYỆN ĐỌC </a:t>
            </a: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1" name="Google Shape;101;p6"/>
          <p:cNvSpPr/>
          <p:nvPr/>
        </p:nvSpPr>
        <p:spPr>
          <a:xfrm>
            <a:off x="462115" y="538896"/>
            <a:ext cx="604439" cy="772933"/>
          </a:xfrm>
          <a:prstGeom prst="ellipse">
            <a:avLst/>
          </a:prstGeom>
          <a:solidFill>
            <a:schemeClr val="accent5"/>
          </a:solidFill>
          <a:ln>
            <a:noFill/>
          </a:ln>
          <a:effectLst>
            <a:outerShdw blurRad="57785" dist="33020" dir="3180000" algn="ctr">
              <a:srgbClr val="000000">
                <a:alpha val="29803"/>
              </a:srgbClr>
            </a:outerShdw>
          </a:effectLst>
        </p:spPr>
        <p:txBody>
          <a:bodyPr spcFirstLastPara="1" wrap="square" lIns="0" tIns="0" rIns="0" bIns="0" anchor="ctr" anchorCtr="0">
            <a:noAutofit/>
          </a:bodyPr>
          <a:lstStyle/>
          <a:p>
            <a:pPr marL="0" marR="0" lvl="0" indent="0" algn="ctr" rtl="0">
              <a:lnSpc>
                <a:spcPct val="130000"/>
              </a:lnSpc>
              <a:spcBef>
                <a:spcPts val="0"/>
              </a:spcBef>
              <a:spcAft>
                <a:spcPts val="0"/>
              </a:spcAft>
              <a:buNone/>
            </a:pPr>
            <a:r>
              <a:rPr lang="en-GB" sz="3600">
                <a:solidFill>
                  <a:schemeClr val="lt1"/>
                </a:solidFill>
                <a:latin typeface="Impact" panose="020B0806030902050204"/>
                <a:ea typeface="Impact" panose="020B0806030902050204"/>
                <a:cs typeface="Impact" panose="020B0806030902050204"/>
                <a:sym typeface="Impact" panose="020B0806030902050204"/>
              </a:rPr>
              <a:t>01</a:t>
            </a:r>
          </a:p>
        </p:txBody>
      </p:sp>
      <p:sp>
        <p:nvSpPr>
          <p:cNvPr id="102" name="Google Shape;102;p6"/>
          <p:cNvSpPr/>
          <p:nvPr/>
        </p:nvSpPr>
        <p:spPr>
          <a:xfrm>
            <a:off x="462115" y="1535674"/>
            <a:ext cx="11104606" cy="48320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chemeClr val="dk1"/>
                </a:solidFill>
                <a:latin typeface="Tahoma" panose="020B0604030504040204"/>
                <a:ea typeface="Tahoma" panose="020B0604030504040204"/>
                <a:cs typeface="Tahoma" panose="020B0604030504040204"/>
                <a:sym typeface="Tahoma" panose="020B0604030504040204"/>
              </a:rPr>
              <a:t>Những con sếu bằng giấy</a:t>
            </a:r>
            <a:endParaRPr sz="2000">
              <a:solidFill>
                <a:schemeClr val="dk1"/>
              </a:solidFill>
              <a:latin typeface="Tahoma" panose="020B0604030504040204"/>
              <a:ea typeface="Tahoma" panose="020B0604030504040204"/>
              <a:cs typeface="Tahoma" panose="020B0604030504040204"/>
              <a:sym typeface="Tahoma" panose="020B0604030504040204"/>
            </a:endParaRPr>
          </a:p>
          <a:p>
            <a:pPr marL="0" marR="0" lvl="0" indent="0" algn="just"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   Ngày 16-7-1945, nước Mĩ chế tạo được bom nguyên tử. Hơn nửa tháng sau, chính phủ Mĩ quyết định ném cả hai quả bom mới chế tạo xuống Nhật Bản.</a:t>
            </a:r>
          </a:p>
          <a:p>
            <a:pPr marL="0" marR="0" lvl="0" indent="0" algn="just"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   Hai quả bom ném xuống các thành phố Hi-rô-si-ma và Na-ga-sa-ki đã cướp đi mạng sống của gần nửa triệu người. Đến năm 1951, lại có thêm gần 100 000 người ở Hi-rô-si-ma bị chết do nhiễm phóng xạ nguyên tử.</a:t>
            </a:r>
          </a:p>
          <a:p>
            <a:pPr marL="0" marR="0" lvl="0" indent="0" algn="just"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   Khi Hi-rô-si-ma bị ném bom, cô bé Xa-xa-cô Xa-xa-ki mới hai tuổi đã may mắn thoát nạn. Nhưng em bị nhiễm phóng xạ. Mười năm sau, em lâm bệnh nặng. Nằm trong bệnh viện nhẩm đếm từng ngày còn lại của đời mình, cô bé ngây thơ tin vào một truyền thuyết nói rằng nếu gấp đủ một nghìn con sếu bằng giấy treo quanh phòng, em sẽ khỏi bệnh. Em liền lặng lẽ gấp sếu. Biết chuyện, trẻ em toàn nước Nhật và nhiều nơi trên thế giới đã tới tấp gửi hàng nghìn con sếu giấy đến cho Xa-xa-cô. Nhưng Xa-xa-cô chết khi em mới gấp được 644 con.</a:t>
            </a:r>
          </a:p>
          <a:p>
            <a:pPr marL="0" marR="0" lvl="0" indent="0" algn="just"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   Xúc động trước cái chết của em, học sinh thành phố Hi-rô-si-ma đã quyên góp tiền xây một tượng đài tưởng nhớ những nạn nhân bị bom nguyên tử sát hại. Trên đỉnh tượng đài cao 9 mét là hình một bé gái giơ cao hai tay nâng một con sếu. Dưới tượng đài khắc dòng chữ: "</a:t>
            </a:r>
            <a:r>
              <a:rPr lang="en-GB" sz="1800" i="1">
                <a:solidFill>
                  <a:schemeClr val="dk1"/>
                </a:solidFill>
                <a:latin typeface="Tahoma" panose="020B0604030504040204"/>
                <a:ea typeface="Tahoma" panose="020B0604030504040204"/>
                <a:cs typeface="Tahoma" panose="020B0604030504040204"/>
                <a:sym typeface="Tahoma" panose="020B0604030504040204"/>
              </a:rPr>
              <a:t>Chúng tôi muốn thế giới này mãi mãi hòa bình</a:t>
            </a:r>
            <a:r>
              <a:rPr lang="en-GB" sz="1800">
                <a:solidFill>
                  <a:schemeClr val="dk1"/>
                </a:solidFill>
                <a:latin typeface="Tahoma" panose="020B0604030504040204"/>
                <a:ea typeface="Tahoma" panose="020B0604030504040204"/>
                <a:cs typeface="Tahoma" panose="020B0604030504040204"/>
                <a:sym typeface="Tahoma" panose="020B0604030504040204"/>
              </a:rPr>
              <a:t>“</a:t>
            </a:r>
          </a:p>
          <a:p>
            <a:pPr marL="0" marR="0" lvl="0" indent="0" algn="r" rtl="0">
              <a:spcBef>
                <a:spcPts val="0"/>
              </a:spcBef>
              <a:spcAft>
                <a:spcPts val="0"/>
              </a:spcAft>
              <a:buNone/>
            </a:pPr>
            <a:r>
              <a:rPr lang="en-GB" sz="1800">
                <a:solidFill>
                  <a:schemeClr val="dk1"/>
                </a:solidFill>
                <a:latin typeface="Tahoma" panose="020B0604030504040204"/>
                <a:ea typeface="Tahoma" panose="020B0604030504040204"/>
                <a:cs typeface="Tahoma" panose="020B0604030504040204"/>
                <a:sym typeface="Tahoma" panose="020B0604030504040204"/>
              </a:rPr>
              <a:t>(theo </a:t>
            </a:r>
            <a:r>
              <a:rPr lang="en-GB" sz="1800" b="1">
                <a:solidFill>
                  <a:schemeClr val="dk1"/>
                </a:solidFill>
                <a:latin typeface="Tahoma" panose="020B0604030504040204"/>
                <a:ea typeface="Tahoma" panose="020B0604030504040204"/>
                <a:cs typeface="Tahoma" panose="020B0604030504040204"/>
                <a:sym typeface="Tahoma" panose="020B0604030504040204"/>
              </a:rPr>
              <a:t>Những mẩu chuyện lịch sử thế giới</a:t>
            </a:r>
            <a:r>
              <a:rPr lang="en-GB" sz="1800">
                <a:solidFill>
                  <a:schemeClr val="dk1"/>
                </a:solidFill>
                <a:latin typeface="Tahoma" panose="020B0604030504040204"/>
                <a:ea typeface="Tahoma" panose="020B0604030504040204"/>
                <a:cs typeface="Tahoma" panose="020B0604030504040204"/>
                <a:sym typeface="Tahoma" panose="020B0604030504040204"/>
              </a:rPr>
              <a:t>)</a:t>
            </a:r>
            <a:endParaRPr sz="1800" b="0" i="0">
              <a:solidFill>
                <a:schemeClr val="dk1"/>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p:nvPr/>
        </p:nvSpPr>
        <p:spPr>
          <a:xfrm>
            <a:off x="4819425" y="3331936"/>
            <a:ext cx="1352550" cy="1746250"/>
          </a:xfrm>
          <a:custGeom>
            <a:avLst/>
            <a:gdLst/>
            <a:ahLst/>
            <a:cxnLst/>
            <a:rect l="l" t="t" r="r" b="b"/>
            <a:pathLst>
              <a:path w="1352638" h="1747217" extrusionOk="0">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chemeClr val="accent3"/>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a:t>
            </a:r>
            <a:endParaRPr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09" name="Google Shape;109;p7"/>
          <p:cNvSpPr/>
          <p:nvPr/>
        </p:nvSpPr>
        <p:spPr>
          <a:xfrm>
            <a:off x="4851175" y="2371499"/>
            <a:ext cx="1749425" cy="1344612"/>
          </a:xfrm>
          <a:custGeom>
            <a:avLst/>
            <a:gdLst/>
            <a:ahLst/>
            <a:cxnLst/>
            <a:rect l="l" t="t" r="r" b="b"/>
            <a:pathLst>
              <a:path w="1747878" h="1344614" extrusionOk="0">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chemeClr val="accent1"/>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Đoạn 1</a:t>
            </a:r>
            <a:endParaRPr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0" name="Google Shape;110;p7"/>
          <p:cNvSpPr/>
          <p:nvPr/>
        </p:nvSpPr>
        <p:spPr>
          <a:xfrm>
            <a:off x="6186080" y="2424805"/>
            <a:ext cx="1352550" cy="1747837"/>
          </a:xfrm>
          <a:custGeom>
            <a:avLst/>
            <a:gdLst/>
            <a:ahLst/>
            <a:cxnLst/>
            <a:rect l="l" t="t" r="r" b="b"/>
            <a:pathLst>
              <a:path w="1352638" h="1747216" extrusionOk="0">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chemeClr val="accent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endParaRPr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1" name="Google Shape;111;p7"/>
          <p:cNvSpPr/>
          <p:nvPr/>
        </p:nvSpPr>
        <p:spPr>
          <a:xfrm>
            <a:off x="5781450" y="3770086"/>
            <a:ext cx="1749425" cy="1352550"/>
          </a:xfrm>
          <a:custGeom>
            <a:avLst/>
            <a:gdLst/>
            <a:ahLst/>
            <a:cxnLst/>
            <a:rect l="l" t="t" r="r" b="b"/>
            <a:pathLst>
              <a:path w="1747216" h="1352638" extrusionOk="0">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lnTo>
                  <a:pt x="423464" y="0"/>
                </a:lnTo>
                <a:close/>
              </a:path>
            </a:pathLst>
          </a:custGeom>
          <a:solidFill>
            <a:schemeClr val="accent4"/>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Đoạn 3</a:t>
            </a:r>
            <a:endParaRPr sz="225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2" name="Google Shape;112;p7"/>
          <p:cNvSpPr/>
          <p:nvPr/>
        </p:nvSpPr>
        <p:spPr>
          <a:xfrm>
            <a:off x="1286092" y="2245123"/>
            <a:ext cx="3261957" cy="113030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Từ đầu đến </a:t>
            </a: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“xuống Nhật Bản”</a:t>
            </a:r>
          </a:p>
        </p:txBody>
      </p:sp>
      <p:sp>
        <p:nvSpPr>
          <p:cNvPr id="113" name="Google Shape;113;p7"/>
          <p:cNvSpPr/>
          <p:nvPr/>
        </p:nvSpPr>
        <p:spPr>
          <a:xfrm>
            <a:off x="7926110" y="3770086"/>
            <a:ext cx="3225948" cy="113030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Tiếp đến </a:t>
            </a: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“gấp được 644 con</a:t>
            </a:r>
          </a:p>
        </p:txBody>
      </p:sp>
      <p:sp>
        <p:nvSpPr>
          <p:cNvPr id="114" name="Google Shape;114;p7"/>
          <p:cNvSpPr/>
          <p:nvPr/>
        </p:nvSpPr>
        <p:spPr>
          <a:xfrm>
            <a:off x="1806914" y="4110765"/>
            <a:ext cx="5329892" cy="118186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Còn lại đến hết </a:t>
            </a: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20000"/>
              </a:lnSpc>
              <a:spcBef>
                <a:spcPts val="0"/>
              </a:spcBef>
              <a:spcAft>
                <a:spcPts val="0"/>
              </a:spcAft>
              <a:buNone/>
            </a:pP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5" name="Google Shape;115;p7"/>
          <p:cNvSpPr/>
          <p:nvPr/>
        </p:nvSpPr>
        <p:spPr>
          <a:xfrm>
            <a:off x="7733893" y="2245123"/>
            <a:ext cx="3610383" cy="113030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Tiếp đến </a:t>
            </a:r>
            <a:endParaRPr sz="3200">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lnSpc>
                <a:spcPct val="120000"/>
              </a:lnSpc>
              <a:spcBef>
                <a:spcPts val="0"/>
              </a:spcBef>
              <a:spcAft>
                <a:spcPts val="0"/>
              </a:spcAft>
              <a:buClr>
                <a:srgbClr val="7A2C26"/>
              </a:buClr>
              <a:buSzPts val="3200"/>
              <a:buFont typeface="Arial" panose="020B0604020202020204"/>
              <a:buNone/>
            </a:pPr>
            <a:r>
              <a:rPr lang="en-GB" sz="3200">
                <a:solidFill>
                  <a:srgbClr val="7A2C26"/>
                </a:solidFill>
                <a:latin typeface="Times New Roman" panose="02020603050405020304"/>
                <a:ea typeface="Times New Roman" panose="02020603050405020304"/>
                <a:cs typeface="Times New Roman" panose="02020603050405020304"/>
                <a:sym typeface="Times New Roman" panose="02020603050405020304"/>
              </a:rPr>
              <a:t>“phóng xạ nguyên tử”</a:t>
            </a:r>
          </a:p>
        </p:txBody>
      </p:sp>
      <p:sp>
        <p:nvSpPr>
          <p:cNvPr id="116" name="Google Shape;116;p7"/>
          <p:cNvSpPr txBox="1"/>
          <p:nvPr/>
        </p:nvSpPr>
        <p:spPr>
          <a:xfrm>
            <a:off x="4471860" y="701142"/>
            <a:ext cx="342843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7A2C26"/>
                </a:solidFill>
                <a:latin typeface="Times New Roman" panose="02020603050405020304"/>
                <a:ea typeface="Times New Roman" panose="02020603050405020304"/>
                <a:cs typeface="Times New Roman" panose="02020603050405020304"/>
                <a:sym typeface="Times New Roman" panose="02020603050405020304"/>
              </a:rPr>
              <a:t>CHIA ĐOẠN</a:t>
            </a: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nodeType="withEffect">
                                  <p:stCondLst>
                                    <p:cond delay="25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nodeType="withEffect">
                                  <p:stCondLst>
                                    <p:cond delay="50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par>
                                <p:cTn id="14" presetID="10" presetClass="entr" presetSubtype="0" fill="hold" nodeType="withEffect">
                                  <p:stCondLst>
                                    <p:cond delay="750"/>
                                  </p:stCondLst>
                                  <p:childTnLst>
                                    <p:set>
                                      <p:cBhvr>
                                        <p:cTn id="15" dur="1" fill="hold">
                                          <p:stCondLst>
                                            <p:cond delay="0"/>
                                          </p:stCondLst>
                                        </p:cTn>
                                        <p:tgtEl>
                                          <p:spTgt spid="111"/>
                                        </p:tgtEl>
                                        <p:attrNameLst>
                                          <p:attrName>style.visibility</p:attrName>
                                        </p:attrNameLst>
                                      </p:cBhvr>
                                      <p:to>
                                        <p:strVal val="visible"/>
                                      </p:to>
                                    </p:set>
                                    <p:animEffect transition="in" filter="fade">
                                      <p:cBhvr>
                                        <p:cTn id="16" dur="5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fade">
                                      <p:cBhvr>
                                        <p:cTn id="21" dur="500"/>
                                        <p:tgtEl>
                                          <p:spTgt spid="1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5"/>
                                        </p:tgtEl>
                                        <p:attrNameLst>
                                          <p:attrName>style.visibility</p:attrName>
                                        </p:attrNameLst>
                                      </p:cBhvr>
                                      <p:to>
                                        <p:strVal val="visible"/>
                                      </p:to>
                                    </p:set>
                                    <p:animEffect transition="in" filter="fade">
                                      <p:cBhvr>
                                        <p:cTn id="26" dur="500"/>
                                        <p:tgtEl>
                                          <p:spTgt spid="1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ubtitle 2"/>
          <p:cNvSpPr txBox="1"/>
          <p:nvPr/>
        </p:nvSpPr>
        <p:spPr>
          <a:xfrm>
            <a:off x="3028950" y="2563813"/>
            <a:ext cx="6510338" cy="1009650"/>
          </a:xfrm>
          <a:prstGeom prst="rect">
            <a:avLst/>
          </a:prstGeom>
          <a:noFill/>
          <a:ln w="9525">
            <a:noFill/>
          </a:ln>
        </p:spPr>
        <p:txBody>
          <a:bodyPr/>
          <a:lstStyle/>
          <a:p>
            <a:pPr>
              <a:spcBef>
                <a:spcPct val="20000"/>
              </a:spcBef>
            </a:pPr>
            <a:r>
              <a:rPr sz="6000" b="1" err="1">
                <a:solidFill>
                  <a:srgbClr val="0000CC"/>
                </a:solidFill>
                <a:latin typeface="Times New Roman" panose="02020603050405020304" pitchFamily="18" charset="0"/>
                <a:cs typeface="Times New Roman" panose="02020603050405020304" pitchFamily="18" charset="0"/>
              </a:rPr>
              <a:t>Luyện</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đọc</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đoạn</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tiếp</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nối</a:t>
            </a:r>
            <a:endParaRPr sz="6000" b="1">
              <a:solidFill>
                <a:srgbClr val="0000CC"/>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pSp>
        <p:nvGrpSpPr>
          <p:cNvPr id="122" name="Google Shape;122;p8"/>
          <p:cNvGrpSpPr/>
          <p:nvPr/>
        </p:nvGrpSpPr>
        <p:grpSpPr>
          <a:xfrm>
            <a:off x="2513981" y="2138476"/>
            <a:ext cx="1339144" cy="1339144"/>
            <a:chOff x="881641" y="1951711"/>
            <a:chExt cx="1293146" cy="1293146"/>
          </a:xfrm>
        </p:grpSpPr>
        <p:sp>
          <p:nvSpPr>
            <p:cNvPr id="123" name="Google Shape;123;p8"/>
            <p:cNvSpPr/>
            <p:nvPr/>
          </p:nvSpPr>
          <p:spPr>
            <a:xfrm rot="2714409">
              <a:off x="1071014" y="2141084"/>
              <a:ext cx="914400" cy="914400"/>
            </a:xfrm>
            <a:prstGeom prst="teardrop">
              <a:avLst>
                <a:gd name="adj" fmla="val 100000"/>
              </a:avLst>
            </a:prstGeom>
            <a:solidFill>
              <a:srgbClr val="99C2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124" name="Google Shape;124;p8"/>
            <p:cNvGrpSpPr/>
            <p:nvPr/>
          </p:nvGrpSpPr>
          <p:grpSpPr>
            <a:xfrm>
              <a:off x="1352010" y="2413086"/>
              <a:ext cx="352408" cy="359364"/>
              <a:chOff x="7160655" y="2178006"/>
              <a:chExt cx="379360" cy="386846"/>
            </a:xfrm>
          </p:grpSpPr>
          <p:sp>
            <p:nvSpPr>
              <p:cNvPr id="125" name="Google Shape;125;p8"/>
              <p:cNvSpPr/>
              <p:nvPr/>
            </p:nvSpPr>
            <p:spPr>
              <a:xfrm>
                <a:off x="7277956" y="2178006"/>
                <a:ext cx="262058" cy="262058"/>
              </a:xfrm>
              <a:custGeom>
                <a:avLst/>
                <a:gdLst/>
                <a:ahLst/>
                <a:cxnLst/>
                <a:rect l="l" t="t" r="r" b="b"/>
                <a:pathLst>
                  <a:path w="79" h="79" extrusionOk="0">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6" name="Google Shape;126;p8"/>
              <p:cNvSpPr/>
              <p:nvPr/>
            </p:nvSpPr>
            <p:spPr>
              <a:xfrm>
                <a:off x="7160655" y="2400130"/>
                <a:ext cx="159730" cy="164722"/>
              </a:xfrm>
              <a:custGeom>
                <a:avLst/>
                <a:gdLst/>
                <a:ahLst/>
                <a:cxnLst/>
                <a:rect l="l" t="t" r="r" b="b"/>
                <a:pathLst>
                  <a:path w="64" h="66" extrusionOk="0">
                    <a:moveTo>
                      <a:pt x="0" y="52"/>
                    </a:moveTo>
                    <a:lnTo>
                      <a:pt x="12" y="66"/>
                    </a:lnTo>
                    <a:lnTo>
                      <a:pt x="64" y="8"/>
                    </a:lnTo>
                    <a:lnTo>
                      <a:pt x="55" y="0"/>
                    </a:lnTo>
                    <a:lnTo>
                      <a:pt x="0" y="52"/>
                    </a:ln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7" name="Google Shape;127;p8"/>
              <p:cNvSpPr/>
              <p:nvPr/>
            </p:nvSpPr>
            <p:spPr>
              <a:xfrm>
                <a:off x="7412728" y="2265358"/>
                <a:ext cx="99831" cy="119797"/>
              </a:xfrm>
              <a:custGeom>
                <a:avLst/>
                <a:gdLst/>
                <a:ahLst/>
                <a:cxnLst/>
                <a:rect l="l" t="t" r="r" b="b"/>
                <a:pathLst>
                  <a:path w="30" h="36" extrusionOk="0">
                    <a:moveTo>
                      <a:pt x="16" y="0"/>
                    </a:moveTo>
                    <a:cubicBezTo>
                      <a:pt x="20" y="26"/>
                      <a:pt x="0" y="34"/>
                      <a:pt x="0" y="34"/>
                    </a:cubicBezTo>
                    <a:cubicBezTo>
                      <a:pt x="6" y="36"/>
                      <a:pt x="6" y="36"/>
                      <a:pt x="6" y="36"/>
                    </a:cubicBezTo>
                    <a:cubicBezTo>
                      <a:pt x="30" y="21"/>
                      <a:pt x="16" y="0"/>
                      <a:pt x="16" y="0"/>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grpSp>
      <p:grpSp>
        <p:nvGrpSpPr>
          <p:cNvPr id="128" name="Google Shape;128;p8"/>
          <p:cNvGrpSpPr/>
          <p:nvPr/>
        </p:nvGrpSpPr>
        <p:grpSpPr>
          <a:xfrm>
            <a:off x="3890871" y="2942281"/>
            <a:ext cx="1339144" cy="1339144"/>
            <a:chOff x="862993" y="3446331"/>
            <a:chExt cx="1293146" cy="1293146"/>
          </a:xfrm>
        </p:grpSpPr>
        <p:sp>
          <p:nvSpPr>
            <p:cNvPr id="129" name="Google Shape;129;p8"/>
            <p:cNvSpPr/>
            <p:nvPr/>
          </p:nvSpPr>
          <p:spPr>
            <a:xfrm rot="2714409">
              <a:off x="1052366" y="3635704"/>
              <a:ext cx="914400" cy="914400"/>
            </a:xfrm>
            <a:prstGeom prst="teardrop">
              <a:avLst>
                <a:gd name="adj" fmla="val 100000"/>
              </a:avLst>
            </a:prstGeom>
            <a:solidFill>
              <a:srgbClr val="85A68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nvGrpSpPr>
            <p:cNvPr id="130" name="Google Shape;130;p8"/>
            <p:cNvGrpSpPr/>
            <p:nvPr/>
          </p:nvGrpSpPr>
          <p:grpSpPr>
            <a:xfrm>
              <a:off x="1357162" y="3948046"/>
              <a:ext cx="339996" cy="299327"/>
              <a:chOff x="6040049" y="4182118"/>
              <a:chExt cx="521619" cy="459224"/>
            </a:xfrm>
          </p:grpSpPr>
          <p:sp>
            <p:nvSpPr>
              <p:cNvPr id="131" name="Google Shape;131;p8"/>
              <p:cNvSpPr/>
              <p:nvPr/>
            </p:nvSpPr>
            <p:spPr>
              <a:xfrm>
                <a:off x="6087469" y="4202084"/>
                <a:ext cx="194671" cy="419291"/>
              </a:xfrm>
              <a:custGeom>
                <a:avLst/>
                <a:gdLst/>
                <a:ahLst/>
                <a:cxnLst/>
                <a:rect l="l" t="t" r="r" b="b"/>
                <a:pathLst>
                  <a:path w="59" h="126" extrusionOk="0">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2" name="Google Shape;132;p8"/>
              <p:cNvSpPr/>
              <p:nvPr/>
            </p:nvSpPr>
            <p:spPr>
              <a:xfrm>
                <a:off x="6040049" y="4339353"/>
                <a:ext cx="27454" cy="147252"/>
              </a:xfrm>
              <a:custGeom>
                <a:avLst/>
                <a:gdLst/>
                <a:ahLst/>
                <a:cxnLst/>
                <a:rect l="l" t="t" r="r" b="b"/>
                <a:pathLst>
                  <a:path w="8" h="44" extrusionOk="0">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 name="Google Shape;133;p8"/>
              <p:cNvSpPr/>
              <p:nvPr/>
            </p:nvSpPr>
            <p:spPr>
              <a:xfrm>
                <a:off x="6329559" y="4296924"/>
                <a:ext cx="77370" cy="229612"/>
              </a:xfrm>
              <a:custGeom>
                <a:avLst/>
                <a:gdLst/>
                <a:ahLst/>
                <a:cxnLst/>
                <a:rect l="l" t="t" r="r" b="b"/>
                <a:pathLst>
                  <a:path w="23" h="69" extrusionOk="0">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4" name="Google Shape;134;p8"/>
              <p:cNvSpPr/>
              <p:nvPr/>
            </p:nvSpPr>
            <p:spPr>
              <a:xfrm>
                <a:off x="6376980" y="4239521"/>
                <a:ext cx="102328" cy="341923"/>
              </a:xfrm>
              <a:custGeom>
                <a:avLst/>
                <a:gdLst/>
                <a:ahLst/>
                <a:cxnLst/>
                <a:rect l="l" t="t" r="r" b="b"/>
                <a:pathLst>
                  <a:path w="31" h="103" extrusionOk="0">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5" name="Google Shape;135;p8"/>
              <p:cNvSpPr/>
              <p:nvPr/>
            </p:nvSpPr>
            <p:spPr>
              <a:xfrm>
                <a:off x="6436879" y="4182118"/>
                <a:ext cx="124789" cy="459224"/>
              </a:xfrm>
              <a:custGeom>
                <a:avLst/>
                <a:gdLst/>
                <a:ahLst/>
                <a:cxnLst/>
                <a:rect l="l" t="t" r="r" b="b"/>
                <a:pathLst>
                  <a:path w="38" h="138" extrusionOk="0">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grpSp>
      <p:grpSp>
        <p:nvGrpSpPr>
          <p:cNvPr id="136" name="Google Shape;136;p8"/>
          <p:cNvGrpSpPr/>
          <p:nvPr/>
        </p:nvGrpSpPr>
        <p:grpSpPr>
          <a:xfrm>
            <a:off x="2771810" y="3967261"/>
            <a:ext cx="1339144" cy="1339144"/>
            <a:chOff x="-184955" y="4202501"/>
            <a:chExt cx="1293146" cy="1293146"/>
          </a:xfrm>
        </p:grpSpPr>
        <p:sp>
          <p:nvSpPr>
            <p:cNvPr id="137" name="Google Shape;137;p8"/>
            <p:cNvSpPr/>
            <p:nvPr/>
          </p:nvSpPr>
          <p:spPr>
            <a:xfrm rot="2714409">
              <a:off x="4418" y="4391874"/>
              <a:ext cx="914400" cy="914400"/>
            </a:xfrm>
            <a:prstGeom prst="teardrop">
              <a:avLst>
                <a:gd name="adj" fmla="val 100000"/>
              </a:avLst>
            </a:prstGeom>
            <a:solidFill>
              <a:srgbClr val="ACB8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8" name="Google Shape;138;p8"/>
            <p:cNvSpPr/>
            <p:nvPr/>
          </p:nvSpPr>
          <p:spPr>
            <a:xfrm>
              <a:off x="296542" y="4625379"/>
              <a:ext cx="335981" cy="389311"/>
            </a:xfrm>
            <a:custGeom>
              <a:avLst/>
              <a:gdLst/>
              <a:ahLst/>
              <a:cxnLst/>
              <a:rect l="l" t="t" r="r" b="b"/>
              <a:pathLst>
                <a:path w="320" h="371" extrusionOk="0">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grpSp>
        <p:nvGrpSpPr>
          <p:cNvPr id="139" name="Google Shape;139;p8"/>
          <p:cNvGrpSpPr/>
          <p:nvPr/>
        </p:nvGrpSpPr>
        <p:grpSpPr>
          <a:xfrm>
            <a:off x="3742311" y="1103436"/>
            <a:ext cx="1339144" cy="1339144"/>
            <a:chOff x="1528214" y="2705453"/>
            <a:chExt cx="1293146" cy="1293146"/>
          </a:xfrm>
        </p:grpSpPr>
        <p:sp>
          <p:nvSpPr>
            <p:cNvPr id="140" name="Google Shape;140;p8"/>
            <p:cNvSpPr/>
            <p:nvPr/>
          </p:nvSpPr>
          <p:spPr>
            <a:xfrm rot="2714409">
              <a:off x="1717587" y="2894826"/>
              <a:ext cx="914400" cy="914400"/>
            </a:xfrm>
            <a:prstGeom prst="teardrop">
              <a:avLst>
                <a:gd name="adj" fmla="val 100000"/>
              </a:avLst>
            </a:prstGeom>
            <a:solidFill>
              <a:srgbClr val="ACC9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1" name="Google Shape;141;p8"/>
            <p:cNvSpPr/>
            <p:nvPr/>
          </p:nvSpPr>
          <p:spPr>
            <a:xfrm>
              <a:off x="2033640" y="3176640"/>
              <a:ext cx="312053" cy="274118"/>
            </a:xfrm>
            <a:custGeom>
              <a:avLst/>
              <a:gdLst/>
              <a:ahLst/>
              <a:cxnLst/>
              <a:rect l="l" t="t" r="r" b="b"/>
              <a:pathLst>
                <a:path w="400" h="352" extrusionOk="0">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rgbClr val="F2F2F2"/>
            </a:solidFill>
            <a:ln>
              <a:noFill/>
            </a:ln>
          </p:spPr>
          <p:txBody>
            <a:bodyPr spcFirstLastPara="1" wrap="square" lIns="51400" tIns="25700" rIns="51400" bIns="25700" anchor="t" anchorCtr="0">
              <a:noAutofit/>
            </a:bodyPr>
            <a:lstStyle/>
            <a:p>
              <a:pPr marL="0" marR="0" lvl="0" indent="0" algn="l" rtl="0">
                <a:spcBef>
                  <a:spcPts val="0"/>
                </a:spcBef>
                <a:spcAft>
                  <a:spcPts val="0"/>
                </a:spcAft>
                <a:buNone/>
              </a:pPr>
              <a:endParaRPr sz="1015">
                <a:solidFill>
                  <a:srgbClr val="3A3838"/>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142" name="Google Shape;142;p8"/>
          <p:cNvSpPr txBox="1"/>
          <p:nvPr/>
        </p:nvSpPr>
        <p:spPr>
          <a:xfrm>
            <a:off x="5346233" y="1354752"/>
            <a:ext cx="3503960" cy="75713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panose="02020603050405020304"/>
                <a:ea typeface="Times New Roman" panose="02020603050405020304"/>
                <a:cs typeface="Times New Roman" panose="02020603050405020304"/>
                <a:sym typeface="Times New Roman" panose="02020603050405020304"/>
              </a:rPr>
              <a:t>Na-ga-xa-ki</a:t>
            </a:r>
          </a:p>
        </p:txBody>
      </p:sp>
      <p:sp>
        <p:nvSpPr>
          <p:cNvPr id="143" name="Google Shape;143;p8"/>
          <p:cNvSpPr txBox="1"/>
          <p:nvPr/>
        </p:nvSpPr>
        <p:spPr>
          <a:xfrm>
            <a:off x="5346233" y="2392761"/>
            <a:ext cx="3503960" cy="69910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panose="02020603050405020304"/>
                <a:ea typeface="Times New Roman" panose="02020603050405020304"/>
                <a:cs typeface="Times New Roman" panose="02020603050405020304"/>
                <a:sym typeface="Times New Roman" panose="02020603050405020304"/>
              </a:rPr>
              <a:t>Hi-rô-si-ma</a:t>
            </a:r>
          </a:p>
        </p:txBody>
      </p:sp>
      <p:sp>
        <p:nvSpPr>
          <p:cNvPr id="144" name="Google Shape;144;p8"/>
          <p:cNvSpPr txBox="1"/>
          <p:nvPr/>
        </p:nvSpPr>
        <p:spPr>
          <a:xfrm>
            <a:off x="5346233" y="3233288"/>
            <a:ext cx="4167574" cy="75713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panose="02020603050405020304"/>
                <a:ea typeface="Times New Roman" panose="02020603050405020304"/>
                <a:cs typeface="Times New Roman" panose="02020603050405020304"/>
                <a:sym typeface="Times New Roman" panose="02020603050405020304"/>
              </a:rPr>
              <a:t>Xa-xa-cô Xa-xa-ki</a:t>
            </a:r>
          </a:p>
        </p:txBody>
      </p:sp>
      <p:sp>
        <p:nvSpPr>
          <p:cNvPr id="145" name="Google Shape;145;p8"/>
          <p:cNvSpPr txBox="1"/>
          <p:nvPr/>
        </p:nvSpPr>
        <p:spPr>
          <a:xfrm>
            <a:off x="5346233" y="4224848"/>
            <a:ext cx="3503960" cy="69910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3600" b="1">
                <a:solidFill>
                  <a:srgbClr val="93382C"/>
                </a:solidFill>
                <a:latin typeface="Times New Roman" panose="02020603050405020304"/>
                <a:ea typeface="Times New Roman" panose="02020603050405020304"/>
                <a:cs typeface="Times New Roman" panose="02020603050405020304"/>
                <a:sym typeface="Times New Roman" panose="02020603050405020304"/>
              </a:rPr>
              <a:t>Truyền thuyết</a:t>
            </a:r>
            <a:endParaRPr sz="3600" b="1">
              <a:solidFill>
                <a:srgbClr val="93382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6" name="Google Shape;146;p8"/>
          <p:cNvSpPr txBox="1"/>
          <p:nvPr/>
        </p:nvSpPr>
        <p:spPr>
          <a:xfrm>
            <a:off x="1264586" y="2699496"/>
            <a:ext cx="144550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7A2C26"/>
                </a:solidFill>
                <a:latin typeface="Times New Roman" panose="02020603050405020304"/>
                <a:ea typeface="Times New Roman" panose="02020603050405020304"/>
                <a:cs typeface="Times New Roman" panose="02020603050405020304"/>
                <a:sym typeface="Times New Roman" panose="02020603050405020304"/>
              </a:rPr>
              <a:t>TỪ </a:t>
            </a:r>
            <a:endParaRPr sz="4000" b="1">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rtl="0">
              <a:spcBef>
                <a:spcPts val="0"/>
              </a:spcBef>
              <a:spcAft>
                <a:spcPts val="0"/>
              </a:spcAft>
              <a:buNone/>
            </a:pPr>
            <a:r>
              <a:rPr lang="en-GB" sz="4000" b="1">
                <a:solidFill>
                  <a:srgbClr val="7A2C26"/>
                </a:solidFill>
                <a:latin typeface="Times New Roman" panose="02020603050405020304"/>
                <a:ea typeface="Times New Roman" panose="02020603050405020304"/>
                <a:cs typeface="Times New Roman" panose="02020603050405020304"/>
                <a:sym typeface="Times New Roman" panose="02020603050405020304"/>
              </a:rPr>
              <a:t>KHÓ</a:t>
            </a:r>
            <a:endParaRPr sz="4000" b="1">
              <a:solidFill>
                <a:srgbClr val="7A2C26"/>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47" name="Google Shape;147;p8"/>
          <p:cNvPicPr preferRelativeResize="0"/>
          <p:nvPr/>
        </p:nvPicPr>
        <p:blipFill rotWithShape="1">
          <a:blip r:embed="rId3"/>
          <a:srcRect/>
          <a:stretch>
            <a:fillRect/>
          </a:stretch>
        </p:blipFill>
        <p:spPr>
          <a:xfrm>
            <a:off x="8333026" y="3645453"/>
            <a:ext cx="3858974" cy="32397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 calcmode="lin" valueType="num">
                                      <p:cBhvr additive="base">
                                        <p:cTn id="12" dur="500"/>
                                        <p:tgtEl>
                                          <p:spTgt spid="142"/>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
                                        </p:tgtEl>
                                        <p:attrNameLst>
                                          <p:attrName>style.visibility</p:attrName>
                                        </p:attrNameLst>
                                      </p:cBhvr>
                                      <p:to>
                                        <p:strVal val="visible"/>
                                      </p:to>
                                    </p:set>
                                    <p:anim calcmode="lin" valueType="num">
                                      <p:cBhvr additive="base">
                                        <p:cTn id="15" dur="500"/>
                                        <p:tgtEl>
                                          <p:spTgt spid="14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4"/>
                                        </p:tgtEl>
                                        <p:attrNameLst>
                                          <p:attrName>style.visibility</p:attrName>
                                        </p:attrNameLst>
                                      </p:cBhvr>
                                      <p:to>
                                        <p:strVal val="visible"/>
                                      </p:to>
                                    </p:set>
                                    <p:anim calcmode="lin" valueType="num">
                                      <p:cBhvr additive="base">
                                        <p:cTn id="18" dur="500"/>
                                        <p:tgtEl>
                                          <p:spTgt spid="144"/>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5"/>
                                        </p:tgtEl>
                                        <p:attrNameLst>
                                          <p:attrName>style.visibility</p:attrName>
                                        </p:attrNameLst>
                                      </p:cBhvr>
                                      <p:to>
                                        <p:strVal val="visible"/>
                                      </p:to>
                                    </p:set>
                                    <p:anim calcmode="lin" valueType="num">
                                      <p:cBhvr additive="base">
                                        <p:cTn id="21" dur="500"/>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9"/>
          <p:cNvSpPr/>
          <p:nvPr/>
        </p:nvSpPr>
        <p:spPr>
          <a:xfrm>
            <a:off x="1581311" y="4728635"/>
            <a:ext cx="1088267" cy="702436"/>
          </a:xfrm>
          <a:custGeom>
            <a:avLst/>
            <a:gdLst/>
            <a:ahLst/>
            <a:cxnLst/>
            <a:rect l="l" t="t" r="r" b="b"/>
            <a:pathLst>
              <a:path w="1113" h="757" extrusionOk="0">
                <a:moveTo>
                  <a:pt x="0" y="0"/>
                </a:moveTo>
                <a:lnTo>
                  <a:pt x="1113" y="0"/>
                </a:lnTo>
                <a:lnTo>
                  <a:pt x="1113" y="685"/>
                </a:lnTo>
                <a:lnTo>
                  <a:pt x="249" y="685"/>
                </a:lnTo>
                <a:lnTo>
                  <a:pt x="177" y="757"/>
                </a:lnTo>
                <a:lnTo>
                  <a:pt x="105" y="685"/>
                </a:lnTo>
                <a:lnTo>
                  <a:pt x="0" y="685"/>
                </a:lnTo>
                <a:lnTo>
                  <a:pt x="0" y="0"/>
                </a:lnTo>
                <a:close/>
              </a:path>
            </a:pathLst>
          </a:custGeom>
          <a:solidFill>
            <a:schemeClr val="accent3"/>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4" name="Google Shape;154;p9"/>
          <p:cNvSpPr/>
          <p:nvPr/>
        </p:nvSpPr>
        <p:spPr>
          <a:xfrm>
            <a:off x="424628" y="1081099"/>
            <a:ext cx="3230979" cy="3529548"/>
          </a:xfrm>
          <a:custGeom>
            <a:avLst/>
            <a:gdLst/>
            <a:ahLst/>
            <a:cxnLst/>
            <a:rect l="l" t="t" r="r" b="b"/>
            <a:pathLst>
              <a:path w="3381" h="3999" extrusionOk="0">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chemeClr val="accent4"/>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5" name="Google Shape;155;p9"/>
          <p:cNvSpPr/>
          <p:nvPr/>
        </p:nvSpPr>
        <p:spPr>
          <a:xfrm>
            <a:off x="1225525" y="1081099"/>
            <a:ext cx="2267167" cy="1361595"/>
          </a:xfrm>
          <a:custGeom>
            <a:avLst/>
            <a:gdLst/>
            <a:ahLst/>
            <a:cxnLst/>
            <a:rect l="l" t="t" r="r" b="b"/>
            <a:pathLst>
              <a:path w="2313" h="1445" extrusionOk="0">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chemeClr val="accent1"/>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6" name="Google Shape;156;p9"/>
          <p:cNvSpPr/>
          <p:nvPr/>
        </p:nvSpPr>
        <p:spPr>
          <a:xfrm>
            <a:off x="2407989" y="1919867"/>
            <a:ext cx="1288956" cy="1775089"/>
          </a:xfrm>
          <a:custGeom>
            <a:avLst/>
            <a:gdLst/>
            <a:ahLst/>
            <a:cxnLst/>
            <a:rect l="l" t="t" r="r" b="b"/>
            <a:pathLst>
              <a:path w="1303" h="2087" extrusionOk="0">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chemeClr val="accent2"/>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57" name="Google Shape;157;p9"/>
          <p:cNvSpPr/>
          <p:nvPr/>
        </p:nvSpPr>
        <p:spPr>
          <a:xfrm>
            <a:off x="385723" y="1310350"/>
            <a:ext cx="1398036" cy="1977136"/>
          </a:xfrm>
          <a:custGeom>
            <a:avLst/>
            <a:gdLst/>
            <a:ahLst/>
            <a:cxnLst/>
            <a:rect l="l" t="t" r="r" b="b"/>
            <a:pathLst>
              <a:path w="1428" h="2129" extrusionOk="0">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chemeClr val="accent3"/>
          </a:solidFill>
          <a:ln w="57150" cap="flat" cmpd="sng">
            <a:solidFill>
              <a:schemeClr val="lt1"/>
            </a:solidFill>
            <a:prstDash val="solid"/>
            <a:round/>
            <a:headEnd type="none" w="sm" len="sm"/>
            <a:tailEnd type="none" w="sm" len="sm"/>
          </a:ln>
        </p:spPr>
        <p:txBody>
          <a:bodyPr spcFirstLastPara="1" wrap="square" lIns="90975" tIns="45475" rIns="90975" bIns="4547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nvGrpSpPr>
          <p:cNvPr id="158" name="Google Shape;158;p9"/>
          <p:cNvGrpSpPr/>
          <p:nvPr/>
        </p:nvGrpSpPr>
        <p:grpSpPr>
          <a:xfrm>
            <a:off x="621157" y="1562392"/>
            <a:ext cx="986029" cy="1253646"/>
            <a:chOff x="1681435" y="1637023"/>
            <a:chExt cx="1152128" cy="1544103"/>
          </a:xfrm>
        </p:grpSpPr>
        <p:sp>
          <p:nvSpPr>
            <p:cNvPr id="159" name="Google Shape;159;p9"/>
            <p:cNvSpPr txBox="1"/>
            <p:nvPr/>
          </p:nvSpPr>
          <p:spPr>
            <a:xfrm>
              <a:off x="2007270" y="1637023"/>
              <a:ext cx="462167" cy="6407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1</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0" name="Google Shape;160;p9"/>
            <p:cNvSpPr txBox="1"/>
            <p:nvPr/>
          </p:nvSpPr>
          <p:spPr>
            <a:xfrm>
              <a:off x="1681435" y="2157595"/>
              <a:ext cx="1152128" cy="10235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Times New Roman" panose="02020603050405020304"/>
                  <a:ea typeface="Times New Roman" panose="02020603050405020304"/>
                  <a:cs typeface="Times New Roman" panose="02020603050405020304"/>
                  <a:sym typeface="Times New Roman" panose="02020603050405020304"/>
                </a:rPr>
                <a:t>Bom nguyên tử:</a:t>
              </a:r>
              <a:endParaRPr sz="16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61" name="Google Shape;161;p9"/>
          <p:cNvGrpSpPr/>
          <p:nvPr/>
        </p:nvGrpSpPr>
        <p:grpSpPr>
          <a:xfrm>
            <a:off x="1817578" y="1081099"/>
            <a:ext cx="1105120" cy="1034052"/>
            <a:chOff x="3184500" y="871906"/>
            <a:chExt cx="1291281" cy="842153"/>
          </a:xfrm>
        </p:grpSpPr>
        <p:sp>
          <p:nvSpPr>
            <p:cNvPr id="162" name="Google Shape;162;p9"/>
            <p:cNvSpPr txBox="1"/>
            <p:nvPr/>
          </p:nvSpPr>
          <p:spPr>
            <a:xfrm>
              <a:off x="3616226" y="871906"/>
              <a:ext cx="422075" cy="5623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endParaRPr sz="30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3" name="Google Shape;163;p9"/>
            <p:cNvSpPr txBox="1"/>
            <p:nvPr/>
          </p:nvSpPr>
          <p:spPr>
            <a:xfrm>
              <a:off x="3184500" y="1237806"/>
              <a:ext cx="1291281" cy="4762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Times New Roman" panose="02020603050405020304"/>
                  <a:ea typeface="Times New Roman" panose="02020603050405020304"/>
                  <a:cs typeface="Times New Roman" panose="02020603050405020304"/>
                  <a:sym typeface="Times New Roman" panose="02020603050405020304"/>
                </a:rPr>
                <a:t>Phóng xạ nguyên tử:</a:t>
              </a:r>
              <a:endParaRPr sz="1465">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64" name="Google Shape;164;p9"/>
          <p:cNvGrpSpPr/>
          <p:nvPr/>
        </p:nvGrpSpPr>
        <p:grpSpPr>
          <a:xfrm>
            <a:off x="2669578" y="2135385"/>
            <a:ext cx="986029" cy="1082668"/>
            <a:chOff x="4138032" y="2168050"/>
            <a:chExt cx="1152128" cy="1333514"/>
          </a:xfrm>
        </p:grpSpPr>
        <p:sp>
          <p:nvSpPr>
            <p:cNvPr id="165" name="Google Shape;165;p9"/>
            <p:cNvSpPr txBox="1"/>
            <p:nvPr/>
          </p:nvSpPr>
          <p:spPr>
            <a:xfrm>
              <a:off x="4463867" y="2168050"/>
              <a:ext cx="462167" cy="6407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3</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6" name="Google Shape;166;p9"/>
            <p:cNvSpPr txBox="1"/>
            <p:nvPr/>
          </p:nvSpPr>
          <p:spPr>
            <a:xfrm>
              <a:off x="4138032" y="2781301"/>
              <a:ext cx="1152128" cy="7202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Times New Roman" panose="02020603050405020304"/>
                  <a:ea typeface="Times New Roman" panose="02020603050405020304"/>
                  <a:cs typeface="Times New Roman" panose="02020603050405020304"/>
                  <a:sym typeface="Times New Roman" panose="02020603050405020304"/>
                </a:rPr>
                <a:t>Truyền thuyết</a:t>
              </a:r>
              <a:r>
                <a:rPr lang="en-GB" sz="1600">
                  <a:solidFill>
                    <a:schemeClr val="lt1"/>
                  </a:solidFill>
                  <a:latin typeface="Times New Roman" panose="02020603050405020304"/>
                  <a:ea typeface="Times New Roman" panose="02020603050405020304"/>
                  <a:cs typeface="Times New Roman" panose="02020603050405020304"/>
                  <a:sym typeface="Times New Roman" panose="02020603050405020304"/>
                </a:rPr>
                <a:t>:</a:t>
              </a:r>
              <a:endParaRPr sz="16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67" name="Google Shape;167;p9"/>
          <p:cNvGrpSpPr/>
          <p:nvPr/>
        </p:nvGrpSpPr>
        <p:grpSpPr>
          <a:xfrm>
            <a:off x="1760715" y="3206282"/>
            <a:ext cx="986029" cy="754984"/>
            <a:chOff x="2930276" y="3668024"/>
            <a:chExt cx="1152128" cy="929908"/>
          </a:xfrm>
        </p:grpSpPr>
        <p:sp>
          <p:nvSpPr>
            <p:cNvPr id="168" name="Google Shape;168;p9"/>
            <p:cNvSpPr txBox="1"/>
            <p:nvPr/>
          </p:nvSpPr>
          <p:spPr>
            <a:xfrm>
              <a:off x="3256111" y="3668024"/>
              <a:ext cx="462167" cy="6407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9" name="Google Shape;169;p9"/>
            <p:cNvSpPr txBox="1"/>
            <p:nvPr/>
          </p:nvSpPr>
          <p:spPr>
            <a:xfrm>
              <a:off x="2930276" y="4180937"/>
              <a:ext cx="1152128" cy="416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a:solidFill>
                    <a:schemeClr val="lt1"/>
                  </a:solidFill>
                  <a:latin typeface="Times New Roman" panose="02020603050405020304"/>
                  <a:ea typeface="Times New Roman" panose="02020603050405020304"/>
                  <a:cs typeface="Times New Roman" panose="02020603050405020304"/>
                  <a:sym typeface="Times New Roman" panose="02020603050405020304"/>
                </a:rPr>
                <a:t>Con sếu</a:t>
              </a:r>
              <a:r>
                <a:rPr lang="en-GB" sz="1600">
                  <a:solidFill>
                    <a:schemeClr val="lt1"/>
                  </a:solidFill>
                  <a:latin typeface="Times New Roman" panose="02020603050405020304"/>
                  <a:ea typeface="Times New Roman" panose="02020603050405020304"/>
                  <a:cs typeface="Times New Roman" panose="02020603050405020304"/>
                  <a:sym typeface="Times New Roman" panose="02020603050405020304"/>
                </a:rPr>
                <a:t>:</a:t>
              </a:r>
              <a:endParaRPr sz="1600">
                <a:solidFill>
                  <a:schemeClr val="lt1"/>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sp>
        <p:nvSpPr>
          <p:cNvPr id="170" name="Google Shape;170;p9"/>
          <p:cNvSpPr txBox="1"/>
          <p:nvPr/>
        </p:nvSpPr>
        <p:spPr>
          <a:xfrm>
            <a:off x="5836209" y="1310350"/>
            <a:ext cx="5515398" cy="1662693"/>
          </a:xfrm>
          <a:prstGeom prst="rect">
            <a:avLst/>
          </a:prstGeom>
          <a:noFill/>
          <a:ln>
            <a:noFill/>
          </a:ln>
        </p:spPr>
        <p:txBody>
          <a:bodyPr spcFirstLastPara="1" wrap="square" lIns="90975" tIns="45475" rIns="90975" bIns="45475" anchor="t" anchorCtr="0">
            <a:spAutoFit/>
          </a:bodyPr>
          <a:lstStyle/>
          <a:p>
            <a:pPr marL="0" marR="0" lvl="0" indent="0" algn="just" rtl="0">
              <a:lnSpc>
                <a:spcPct val="150000"/>
              </a:lnSpc>
              <a:spcBef>
                <a:spcPts val="0"/>
              </a:spcBef>
              <a:spcAft>
                <a:spcPts val="0"/>
              </a:spcAft>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Bom nguyên tử:</a:t>
            </a:r>
            <a:r>
              <a:rPr lang="en-GB" sz="2400" b="1">
                <a:solidFill>
                  <a:schemeClr val="dk2"/>
                </a:solidFill>
                <a:latin typeface="Times New Roman" panose="02020603050405020304"/>
                <a:ea typeface="Times New Roman" panose="02020603050405020304"/>
                <a:cs typeface="Times New Roman" panose="02020603050405020304"/>
                <a:sym typeface="Times New Roman" panose="02020603050405020304"/>
              </a:rPr>
              <a:t> </a:t>
            </a:r>
            <a:r>
              <a:rPr lang="en-GB" sz="2400">
                <a:solidFill>
                  <a:srgbClr val="611925"/>
                </a:solidFill>
                <a:latin typeface="Times New Roman" panose="02020603050405020304"/>
                <a:ea typeface="Times New Roman" panose="02020603050405020304"/>
                <a:cs typeface="Times New Roman" panose="02020603050405020304"/>
                <a:sym typeface="Times New Roman" panose="02020603050405020304"/>
              </a:rPr>
              <a:t>bom có sức sát thương và công phá mạnh gấp nhiều lần bom thường. </a:t>
            </a:r>
            <a:endParaRPr sz="2400">
              <a:solidFill>
                <a:srgbClr val="611925"/>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50000"/>
              </a:lnSpc>
              <a:spcBef>
                <a:spcPts val="0"/>
              </a:spcBef>
              <a:spcAft>
                <a:spcPts val="0"/>
              </a:spcAft>
              <a:buNone/>
            </a:pPr>
            <a:endParaRPr sz="2005">
              <a:solidFill>
                <a:srgbClr val="262626"/>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nvGrpSpPr>
          <p:cNvPr id="171" name="Google Shape;171;p9"/>
          <p:cNvGrpSpPr/>
          <p:nvPr/>
        </p:nvGrpSpPr>
        <p:grpSpPr>
          <a:xfrm>
            <a:off x="4891449" y="1480736"/>
            <a:ext cx="961711" cy="950144"/>
            <a:chOff x="6409426" y="1173624"/>
            <a:chExt cx="962086" cy="962084"/>
          </a:xfrm>
        </p:grpSpPr>
        <p:sp>
          <p:nvSpPr>
            <p:cNvPr id="172" name="Google Shape;172;p9"/>
            <p:cNvSpPr/>
            <p:nvPr/>
          </p:nvSpPr>
          <p:spPr>
            <a:xfrm>
              <a:off x="6409426" y="1173624"/>
              <a:ext cx="962086" cy="962084"/>
            </a:xfrm>
            <a:prstGeom prst="ellipse">
              <a:avLst/>
            </a:prstGeom>
            <a:solidFill>
              <a:schemeClr val="accent3"/>
            </a:solidFill>
            <a:ln w="57150" cap="flat" cmpd="sng">
              <a:solidFill>
                <a:schemeClr val="lt1"/>
              </a:solidFill>
              <a:prstDash val="solid"/>
              <a:round/>
              <a:headEnd type="none" w="sm" len="sm"/>
              <a:tailEnd type="none" w="sm" len="sm"/>
            </a:ln>
          </p:spPr>
          <p:txBody>
            <a:bodyPr spcFirstLastPara="1" wrap="square" lIns="114650" tIns="57325" rIns="114650" bIns="5732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3" name="Google Shape;173;p9"/>
            <p:cNvSpPr txBox="1"/>
            <p:nvPr/>
          </p:nvSpPr>
          <p:spPr>
            <a:xfrm>
              <a:off x="6653352" y="1318965"/>
              <a:ext cx="462166" cy="6407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1</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74" name="Google Shape;174;p9"/>
          <p:cNvGrpSpPr/>
          <p:nvPr/>
        </p:nvGrpSpPr>
        <p:grpSpPr>
          <a:xfrm>
            <a:off x="4891449" y="2686861"/>
            <a:ext cx="961711" cy="950143"/>
            <a:chOff x="6409426" y="2394908"/>
            <a:chExt cx="962086" cy="962084"/>
          </a:xfrm>
        </p:grpSpPr>
        <p:sp>
          <p:nvSpPr>
            <p:cNvPr id="175" name="Google Shape;175;p9"/>
            <p:cNvSpPr/>
            <p:nvPr/>
          </p:nvSpPr>
          <p:spPr>
            <a:xfrm>
              <a:off x="6409426" y="2394908"/>
              <a:ext cx="962086" cy="962084"/>
            </a:xfrm>
            <a:prstGeom prst="ellipse">
              <a:avLst/>
            </a:prstGeom>
            <a:solidFill>
              <a:schemeClr val="accent1"/>
            </a:solidFill>
            <a:ln w="57150" cap="flat" cmpd="sng">
              <a:solidFill>
                <a:schemeClr val="lt1"/>
              </a:solidFill>
              <a:prstDash val="solid"/>
              <a:round/>
              <a:headEnd type="none" w="sm" len="sm"/>
              <a:tailEnd type="none" w="sm" len="sm"/>
            </a:ln>
          </p:spPr>
          <p:txBody>
            <a:bodyPr spcFirstLastPara="1" wrap="square" lIns="114650" tIns="57325" rIns="114650" bIns="5732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6" name="Google Shape;176;p9"/>
            <p:cNvSpPr txBox="1"/>
            <p:nvPr/>
          </p:nvSpPr>
          <p:spPr>
            <a:xfrm>
              <a:off x="6635866" y="2536283"/>
              <a:ext cx="462166" cy="640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2</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77" name="Google Shape;177;p9"/>
          <p:cNvGrpSpPr/>
          <p:nvPr/>
        </p:nvGrpSpPr>
        <p:grpSpPr>
          <a:xfrm>
            <a:off x="4891445" y="3845495"/>
            <a:ext cx="961711" cy="950143"/>
            <a:chOff x="6409429" y="3568104"/>
            <a:chExt cx="962087" cy="962084"/>
          </a:xfrm>
        </p:grpSpPr>
        <p:sp>
          <p:nvSpPr>
            <p:cNvPr id="178" name="Google Shape;178;p9"/>
            <p:cNvSpPr/>
            <p:nvPr/>
          </p:nvSpPr>
          <p:spPr>
            <a:xfrm>
              <a:off x="6409429" y="3568104"/>
              <a:ext cx="962087" cy="962084"/>
            </a:xfrm>
            <a:prstGeom prst="ellipse">
              <a:avLst/>
            </a:prstGeom>
            <a:solidFill>
              <a:schemeClr val="accent2"/>
            </a:solidFill>
            <a:ln w="57150" cap="flat" cmpd="sng">
              <a:solidFill>
                <a:schemeClr val="lt1"/>
              </a:solidFill>
              <a:prstDash val="solid"/>
              <a:round/>
              <a:headEnd type="none" w="sm" len="sm"/>
              <a:tailEnd type="none" w="sm" len="sm"/>
            </a:ln>
          </p:spPr>
          <p:txBody>
            <a:bodyPr spcFirstLastPara="1" wrap="square" lIns="114650" tIns="57325" rIns="114650" bIns="5732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79" name="Google Shape;179;p9"/>
            <p:cNvSpPr txBox="1"/>
            <p:nvPr/>
          </p:nvSpPr>
          <p:spPr>
            <a:xfrm>
              <a:off x="6635870" y="3702117"/>
              <a:ext cx="462167" cy="6407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3</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grpSp>
        <p:nvGrpSpPr>
          <p:cNvPr id="180" name="Google Shape;180;p9"/>
          <p:cNvGrpSpPr/>
          <p:nvPr/>
        </p:nvGrpSpPr>
        <p:grpSpPr>
          <a:xfrm>
            <a:off x="4891449" y="5130408"/>
            <a:ext cx="961711" cy="950144"/>
            <a:chOff x="6409426" y="4869160"/>
            <a:chExt cx="962086" cy="962084"/>
          </a:xfrm>
        </p:grpSpPr>
        <p:sp>
          <p:nvSpPr>
            <p:cNvPr id="181" name="Google Shape;181;p9"/>
            <p:cNvSpPr/>
            <p:nvPr/>
          </p:nvSpPr>
          <p:spPr>
            <a:xfrm>
              <a:off x="6409426" y="4869160"/>
              <a:ext cx="962086" cy="962084"/>
            </a:xfrm>
            <a:prstGeom prst="ellipse">
              <a:avLst/>
            </a:prstGeom>
            <a:solidFill>
              <a:schemeClr val="accent4"/>
            </a:solidFill>
            <a:ln w="57150" cap="flat" cmpd="sng">
              <a:solidFill>
                <a:schemeClr val="lt1"/>
              </a:solidFill>
              <a:prstDash val="solid"/>
              <a:round/>
              <a:headEnd type="none" w="sm" len="sm"/>
              <a:tailEnd type="none" w="sm" len="sm"/>
            </a:ln>
          </p:spPr>
          <p:txBody>
            <a:bodyPr spcFirstLastPara="1" wrap="square" lIns="114650" tIns="57325" rIns="114650" bIns="57325" anchor="t" anchorCtr="0">
              <a:noAutofit/>
            </a:bodyPr>
            <a:lstStyle/>
            <a:p>
              <a:pPr marL="0" marR="0" lvl="0" indent="0" algn="l" rtl="0">
                <a:spcBef>
                  <a:spcPts val="0"/>
                </a:spcBef>
                <a:spcAft>
                  <a:spcPts val="0"/>
                </a:spcAft>
                <a:buNone/>
              </a:pPr>
              <a:endParaRPr sz="2005">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82" name="Google Shape;182;p9"/>
            <p:cNvSpPr txBox="1"/>
            <p:nvPr/>
          </p:nvSpPr>
          <p:spPr>
            <a:xfrm>
              <a:off x="6616830" y="5005505"/>
              <a:ext cx="462166" cy="6407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rPr>
                <a:t>4</a:t>
              </a:r>
              <a:endParaRPr sz="3510" b="1">
                <a:solidFill>
                  <a:srgbClr val="F8F8F8"/>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grpSp>
      <p:sp>
        <p:nvSpPr>
          <p:cNvPr id="183" name="Google Shape;183;p9"/>
          <p:cNvSpPr txBox="1"/>
          <p:nvPr/>
        </p:nvSpPr>
        <p:spPr>
          <a:xfrm>
            <a:off x="5903847" y="2479560"/>
            <a:ext cx="5397064" cy="1421473"/>
          </a:xfrm>
          <a:prstGeom prst="rect">
            <a:avLst/>
          </a:prstGeom>
          <a:noFill/>
          <a:ln>
            <a:noFill/>
          </a:ln>
        </p:spPr>
        <p:txBody>
          <a:bodyPr spcFirstLastPara="1" wrap="square" lIns="90975" tIns="45475" rIns="90975" bIns="45475" anchor="t" anchorCtr="0">
            <a:spAutoFit/>
          </a:bodyPr>
          <a:lstStyle/>
          <a:p>
            <a:pPr marL="0" marR="0" lvl="0" indent="0" algn="just" rtl="0">
              <a:lnSpc>
                <a:spcPct val="120000"/>
              </a:lnSpc>
              <a:spcBef>
                <a:spcPts val="0"/>
              </a:spcBef>
              <a:spcAft>
                <a:spcPts val="0"/>
              </a:spcAft>
              <a:buClr>
                <a:srgbClr val="93382C"/>
              </a:buClr>
              <a:buSzPts val="2400"/>
              <a:buFont typeface="Arial" panose="020B0604020202020204"/>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Phóng xạ nguyên tử: </a:t>
            </a:r>
            <a:r>
              <a:rPr lang="en-GB" sz="2400">
                <a:solidFill>
                  <a:srgbClr val="93382C"/>
                </a:solidFill>
                <a:latin typeface="Times New Roman" panose="02020603050405020304"/>
                <a:ea typeface="Times New Roman" panose="02020603050405020304"/>
                <a:cs typeface="Times New Roman" panose="02020603050405020304"/>
                <a:sym typeface="Times New Roman" panose="02020603050405020304"/>
              </a:rPr>
              <a:t>chất sinh ra khi bom nguyên tử nổ, rát có hại cho sức khở và môi trường</a:t>
            </a:r>
            <a:endParaRPr sz="2400">
              <a:solidFill>
                <a:srgbClr val="93382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84" name="Google Shape;184;p9"/>
          <p:cNvSpPr txBox="1"/>
          <p:nvPr/>
        </p:nvSpPr>
        <p:spPr>
          <a:xfrm>
            <a:off x="5853151" y="3892985"/>
            <a:ext cx="5397064" cy="1662693"/>
          </a:xfrm>
          <a:prstGeom prst="rect">
            <a:avLst/>
          </a:prstGeom>
          <a:noFill/>
          <a:ln>
            <a:noFill/>
          </a:ln>
        </p:spPr>
        <p:txBody>
          <a:bodyPr spcFirstLastPara="1" wrap="square" lIns="90975" tIns="45475" rIns="90975" bIns="45475" anchor="t" anchorCtr="0">
            <a:spAutoFit/>
          </a:bodyPr>
          <a:lstStyle/>
          <a:p>
            <a:pPr marL="0" marR="0" lvl="0" indent="0" algn="just" rtl="0">
              <a:spcBef>
                <a:spcPts val="0"/>
              </a:spcBef>
              <a:spcAft>
                <a:spcPts val="0"/>
              </a:spcAft>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Truyền thuyết</a:t>
            </a:r>
            <a:r>
              <a:rPr lang="en-GB" sz="2400">
                <a:solidFill>
                  <a:srgbClr val="93382C"/>
                </a:solidFill>
                <a:latin typeface="Times New Roman" panose="02020603050405020304"/>
                <a:ea typeface="Times New Roman" panose="02020603050405020304"/>
                <a:cs typeface="Times New Roman" panose="02020603050405020304"/>
                <a:sym typeface="Times New Roman" panose="02020603050405020304"/>
              </a:rPr>
              <a:t>: loại truyện dân gian kể về các nhân vật và sự kiện có liên quan đến lịch sử nhưng mang lại yếu tố thần kì</a:t>
            </a:r>
            <a:endParaRPr sz="2400">
              <a:solidFill>
                <a:srgbClr val="93382C"/>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50000"/>
              </a:lnSpc>
              <a:spcBef>
                <a:spcPts val="0"/>
              </a:spcBef>
              <a:spcAft>
                <a:spcPts val="0"/>
              </a:spcAft>
              <a:buNone/>
            </a:pPr>
            <a:endParaRPr sz="2005">
              <a:solidFill>
                <a:srgbClr val="262626"/>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85" name="Google Shape;185;p9"/>
          <p:cNvSpPr txBox="1"/>
          <p:nvPr/>
        </p:nvSpPr>
        <p:spPr>
          <a:xfrm>
            <a:off x="5903847" y="5066516"/>
            <a:ext cx="5397064" cy="1662693"/>
          </a:xfrm>
          <a:prstGeom prst="rect">
            <a:avLst/>
          </a:prstGeom>
          <a:noFill/>
          <a:ln>
            <a:noFill/>
          </a:ln>
        </p:spPr>
        <p:txBody>
          <a:bodyPr spcFirstLastPara="1" wrap="square" lIns="90975" tIns="45475" rIns="90975" bIns="45475" anchor="t" anchorCtr="0">
            <a:spAutoFit/>
          </a:bodyPr>
          <a:lstStyle/>
          <a:p>
            <a:pPr marL="0" marR="0" lvl="0" indent="0" algn="just" rtl="0">
              <a:spcBef>
                <a:spcPts val="0"/>
              </a:spcBef>
              <a:spcAft>
                <a:spcPts val="0"/>
              </a:spcAft>
              <a:buNone/>
            </a:pPr>
            <a:r>
              <a:rPr lang="en-GB" sz="2400" b="1">
                <a:solidFill>
                  <a:srgbClr val="93382C"/>
                </a:solidFill>
                <a:latin typeface="Times New Roman" panose="02020603050405020304"/>
                <a:ea typeface="Times New Roman" panose="02020603050405020304"/>
                <a:cs typeface="Times New Roman" panose="02020603050405020304"/>
                <a:sym typeface="Times New Roman" panose="02020603050405020304"/>
              </a:rPr>
              <a:t>Con sếu</a:t>
            </a:r>
            <a:r>
              <a:rPr lang="en-GB" sz="2400">
                <a:solidFill>
                  <a:srgbClr val="93382C"/>
                </a:solidFill>
                <a:latin typeface="Times New Roman" panose="02020603050405020304"/>
                <a:ea typeface="Times New Roman" panose="02020603050405020304"/>
                <a:cs typeface="Times New Roman" panose="02020603050405020304"/>
                <a:sym typeface="Times New Roman" panose="02020603050405020304"/>
              </a:rPr>
              <a:t>: Họ Sếu là một nhánh thuộc bộ Gruiformes gồm các loài chim lớn có cổ dài và chân dài. </a:t>
            </a:r>
            <a:endParaRPr sz="2400">
              <a:solidFill>
                <a:srgbClr val="93382C"/>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just" rtl="0">
              <a:lnSpc>
                <a:spcPct val="150000"/>
              </a:lnSpc>
              <a:spcBef>
                <a:spcPts val="0"/>
              </a:spcBef>
              <a:spcAft>
                <a:spcPts val="0"/>
              </a:spcAft>
              <a:buNone/>
            </a:pPr>
            <a:endParaRPr sz="2005">
              <a:solidFill>
                <a:srgbClr val="262626"/>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86" name="Google Shape;186;p9"/>
          <p:cNvSpPr txBox="1"/>
          <p:nvPr/>
        </p:nvSpPr>
        <p:spPr>
          <a:xfrm>
            <a:off x="4564339" y="501624"/>
            <a:ext cx="491503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7A2C26"/>
                </a:solidFill>
                <a:latin typeface="Times New Roman" panose="02020603050405020304"/>
                <a:ea typeface="Times New Roman" panose="02020603050405020304"/>
                <a:cs typeface="Times New Roman" panose="02020603050405020304"/>
                <a:sym typeface="Times New Roman" panose="02020603050405020304"/>
              </a:rPr>
              <a:t>GIẢI NGHĨA TỪ</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300"/>
                                        <p:tgtEl>
                                          <p:spTgt spid="1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fade">
                                      <p:cBhvr>
                                        <p:cTn id="11" dur="300"/>
                                        <p:tgtEl>
                                          <p:spTgt spid="1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fade">
                                      <p:cBhvr>
                                        <p:cTn id="15" dur="300"/>
                                        <p:tgtEl>
                                          <p:spTgt spid="15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fade">
                                      <p:cBhvr>
                                        <p:cTn id="19" dur="300"/>
                                        <p:tgtEl>
                                          <p:spTgt spid="15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8"/>
                                        </p:tgtEl>
                                        <p:attrNameLst>
                                          <p:attrName>style.visibility</p:attrName>
                                        </p:attrNameLst>
                                      </p:cBhvr>
                                      <p:to>
                                        <p:strVal val="visible"/>
                                      </p:to>
                                    </p:set>
                                    <p:animEffect transition="in" filter="fade">
                                      <p:cBhvr>
                                        <p:cTn id="23" dur="500"/>
                                        <p:tgtEl>
                                          <p:spTgt spid="158"/>
                                        </p:tgtEl>
                                      </p:cBhvr>
                                    </p:animEffect>
                                  </p:childTnLst>
                                </p:cTn>
                              </p:par>
                              <p:par>
                                <p:cTn id="24" presetID="10" presetClass="entr" presetSubtype="0" fill="hold" nodeType="withEffect">
                                  <p:stCondLst>
                                    <p:cond delay="0"/>
                                  </p:stCondLst>
                                  <p:childTnLst>
                                    <p:set>
                                      <p:cBhvr>
                                        <p:cTn id="25" dur="1" fill="hold">
                                          <p:stCondLst>
                                            <p:cond delay="0"/>
                                          </p:stCondLst>
                                        </p:cTn>
                                        <p:tgtEl>
                                          <p:spTgt spid="161"/>
                                        </p:tgtEl>
                                        <p:attrNameLst>
                                          <p:attrName>style.visibility</p:attrName>
                                        </p:attrNameLst>
                                      </p:cBhvr>
                                      <p:to>
                                        <p:strVal val="visible"/>
                                      </p:to>
                                    </p:set>
                                    <p:animEffect transition="in" filter="fade">
                                      <p:cBhvr>
                                        <p:cTn id="26" dur="500"/>
                                        <p:tgtEl>
                                          <p:spTgt spid="161"/>
                                        </p:tgtEl>
                                      </p:cBhvr>
                                    </p:animEffect>
                                  </p:childTnLst>
                                </p:cTn>
                              </p:par>
                              <p:par>
                                <p:cTn id="27" presetID="10" presetClass="entr" presetSubtype="0" fill="hold" nodeType="withEffect">
                                  <p:stCondLst>
                                    <p:cond delay="0"/>
                                  </p:stCondLst>
                                  <p:childTnLst>
                                    <p:set>
                                      <p:cBhvr>
                                        <p:cTn id="28" dur="1" fill="hold">
                                          <p:stCondLst>
                                            <p:cond delay="0"/>
                                          </p:stCondLst>
                                        </p:cTn>
                                        <p:tgtEl>
                                          <p:spTgt spid="164"/>
                                        </p:tgtEl>
                                        <p:attrNameLst>
                                          <p:attrName>style.visibility</p:attrName>
                                        </p:attrNameLst>
                                      </p:cBhvr>
                                      <p:to>
                                        <p:strVal val="visible"/>
                                      </p:to>
                                    </p:set>
                                    <p:animEffect transition="in" filter="fade">
                                      <p:cBhvr>
                                        <p:cTn id="29" dur="500"/>
                                        <p:tgtEl>
                                          <p:spTgt spid="164"/>
                                        </p:tgtEl>
                                      </p:cBhvr>
                                    </p:animEffect>
                                  </p:childTnLst>
                                </p:cTn>
                              </p:par>
                              <p:par>
                                <p:cTn id="30" presetID="10" presetClass="entr" presetSubtype="0" fill="hold" nodeType="withEffect">
                                  <p:stCondLst>
                                    <p:cond delay="0"/>
                                  </p:stCondLst>
                                  <p:childTnLst>
                                    <p:set>
                                      <p:cBhvr>
                                        <p:cTn id="31" dur="1" fill="hold">
                                          <p:stCondLst>
                                            <p:cond delay="0"/>
                                          </p:stCondLst>
                                        </p:cTn>
                                        <p:tgtEl>
                                          <p:spTgt spid="167"/>
                                        </p:tgtEl>
                                        <p:attrNameLst>
                                          <p:attrName>style.visibility</p:attrName>
                                        </p:attrNameLst>
                                      </p:cBhvr>
                                      <p:to>
                                        <p:strVal val="visible"/>
                                      </p:to>
                                    </p:set>
                                    <p:animEffect transition="in" filter="fade">
                                      <p:cBhvr>
                                        <p:cTn id="32" dur="500"/>
                                        <p:tgtEl>
                                          <p:spTgt spid="167"/>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53"/>
                                        </p:tgtEl>
                                        <p:attrNameLst>
                                          <p:attrName>style.visibility</p:attrName>
                                        </p:attrNameLst>
                                      </p:cBhvr>
                                      <p:to>
                                        <p:strVal val="visible"/>
                                      </p:to>
                                    </p:set>
                                    <p:animEffect transition="in" filter="fade">
                                      <p:cBhvr>
                                        <p:cTn id="36" dur="1000"/>
                                        <p:tgtEl>
                                          <p:spTgt spid="153"/>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71"/>
                                        </p:tgtEl>
                                        <p:attrNameLst>
                                          <p:attrName>style.visibility</p:attrName>
                                        </p:attrNameLst>
                                      </p:cBhvr>
                                      <p:to>
                                        <p:strVal val="visible"/>
                                      </p:to>
                                    </p:set>
                                    <p:animEffect transition="in" filter="fade">
                                      <p:cBhvr>
                                        <p:cTn id="40" dur="500"/>
                                        <p:tgtEl>
                                          <p:spTgt spid="17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0"/>
                                        </p:tgtEl>
                                        <p:attrNameLst>
                                          <p:attrName>style.visibility</p:attrName>
                                        </p:attrNameLst>
                                      </p:cBhvr>
                                      <p:to>
                                        <p:strVal val="visible"/>
                                      </p:to>
                                    </p:set>
                                    <p:animEffect transition="in" filter="fade">
                                      <p:cBhvr>
                                        <p:cTn id="45" dur="500"/>
                                        <p:tgtEl>
                                          <p:spTgt spid="170"/>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74"/>
                                        </p:tgtEl>
                                        <p:attrNameLst>
                                          <p:attrName>style.visibility</p:attrName>
                                        </p:attrNameLst>
                                      </p:cBhvr>
                                      <p:to>
                                        <p:strVal val="visible"/>
                                      </p:to>
                                    </p:set>
                                    <p:animEffect transition="in" filter="fade">
                                      <p:cBhvr>
                                        <p:cTn id="49" dur="500"/>
                                        <p:tgtEl>
                                          <p:spTgt spid="17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3"/>
                                        </p:tgtEl>
                                        <p:attrNameLst>
                                          <p:attrName>style.visibility</p:attrName>
                                        </p:attrNameLst>
                                      </p:cBhvr>
                                      <p:to>
                                        <p:strVal val="visible"/>
                                      </p:to>
                                    </p:set>
                                    <p:animEffect transition="in" filter="fade">
                                      <p:cBhvr>
                                        <p:cTn id="54" dur="500"/>
                                        <p:tgtEl>
                                          <p:spTgt spid="183"/>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77"/>
                                        </p:tgtEl>
                                        <p:attrNameLst>
                                          <p:attrName>style.visibility</p:attrName>
                                        </p:attrNameLst>
                                      </p:cBhvr>
                                      <p:to>
                                        <p:strVal val="visible"/>
                                      </p:to>
                                    </p:set>
                                    <p:animEffect transition="in" filter="fade">
                                      <p:cBhvr>
                                        <p:cTn id="58" dur="500"/>
                                        <p:tgtEl>
                                          <p:spTgt spid="17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4"/>
                                        </p:tgtEl>
                                        <p:attrNameLst>
                                          <p:attrName>style.visibility</p:attrName>
                                        </p:attrNameLst>
                                      </p:cBhvr>
                                      <p:to>
                                        <p:strVal val="visible"/>
                                      </p:to>
                                    </p:set>
                                    <p:animEffect transition="in" filter="fade">
                                      <p:cBhvr>
                                        <p:cTn id="63" dur="500"/>
                                        <p:tgtEl>
                                          <p:spTgt spid="184"/>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80"/>
                                        </p:tgtEl>
                                        <p:attrNameLst>
                                          <p:attrName>style.visibility</p:attrName>
                                        </p:attrNameLst>
                                      </p:cBhvr>
                                      <p:to>
                                        <p:strVal val="visible"/>
                                      </p:to>
                                    </p:set>
                                    <p:animEffect transition="in" filter="fade">
                                      <p:cBhvr>
                                        <p:cTn id="67" dur="500"/>
                                        <p:tgtEl>
                                          <p:spTgt spid="18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5"/>
                                        </p:tgtEl>
                                        <p:attrNameLst>
                                          <p:attrName>style.visibility</p:attrName>
                                        </p:attrNameLst>
                                      </p:cBhvr>
                                      <p:to>
                                        <p:strVal val="visible"/>
                                      </p:to>
                                    </p:set>
                                    <p:animEffect transition="in" filter="fade">
                                      <p:cBhvr>
                                        <p:cTn id="72"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0"/>
          <p:cNvPicPr preferRelativeResize="0"/>
          <p:nvPr/>
        </p:nvPicPr>
        <p:blipFill rotWithShape="1">
          <a:blip r:embed="rId3"/>
          <a:srcRect/>
          <a:stretch>
            <a:fillRect/>
          </a:stretch>
        </p:blipFill>
        <p:spPr>
          <a:xfrm>
            <a:off x="1329018" y="421341"/>
            <a:ext cx="4148419" cy="276561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7" name="Google Shape;197;p10"/>
          <p:cNvPicPr preferRelativeResize="0"/>
          <p:nvPr/>
        </p:nvPicPr>
        <p:blipFill rotWithShape="1">
          <a:blip r:embed="rId4"/>
          <a:srcRect/>
          <a:stretch>
            <a:fillRect/>
          </a:stretch>
        </p:blipFill>
        <p:spPr>
          <a:xfrm>
            <a:off x="6654052" y="430262"/>
            <a:ext cx="4148419" cy="275669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8" name="Google Shape;198;p10"/>
          <p:cNvPicPr preferRelativeResize="0"/>
          <p:nvPr/>
        </p:nvPicPr>
        <p:blipFill rotWithShape="1">
          <a:blip r:embed="rId5"/>
          <a:srcRect/>
          <a:stretch>
            <a:fillRect/>
          </a:stretch>
        </p:blipFill>
        <p:spPr>
          <a:xfrm>
            <a:off x="595034" y="3487910"/>
            <a:ext cx="4148420" cy="26625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99" name="Google Shape;199;p10"/>
          <p:cNvPicPr preferRelativeResize="0"/>
          <p:nvPr/>
        </p:nvPicPr>
        <p:blipFill rotWithShape="1">
          <a:blip r:embed="rId6"/>
          <a:srcRect/>
          <a:stretch>
            <a:fillRect/>
          </a:stretch>
        </p:blipFill>
        <p:spPr>
          <a:xfrm>
            <a:off x="5720605" y="3508042"/>
            <a:ext cx="4148420" cy="266251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0" name="Google Shape;200;p10"/>
          <p:cNvSpPr txBox="1"/>
          <p:nvPr/>
        </p:nvSpPr>
        <p:spPr>
          <a:xfrm>
            <a:off x="2480986" y="3144089"/>
            <a:ext cx="2243417" cy="39421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a:solidFill>
                  <a:srgbClr val="3F3F3F"/>
                </a:solidFill>
                <a:latin typeface="Arial" panose="020B0604020202020204"/>
                <a:ea typeface="Arial" panose="020B0604020202020204"/>
                <a:cs typeface="Arial" panose="020B0604020202020204"/>
                <a:sym typeface="Arial" panose="020B0604020202020204"/>
              </a:rPr>
              <a:t>Bom nguyên tử</a:t>
            </a:r>
            <a:endParaRPr sz="1800">
              <a:solidFill>
                <a:srgbClr val="3F3F3F"/>
              </a:solidFill>
              <a:latin typeface="Arial" panose="020B0604020202020204"/>
              <a:ea typeface="Arial" panose="020B0604020202020204"/>
              <a:cs typeface="Arial" panose="020B0604020202020204"/>
              <a:sym typeface="Arial" panose="020B0604020202020204"/>
            </a:endParaRPr>
          </a:p>
        </p:txBody>
      </p:sp>
      <p:sp>
        <p:nvSpPr>
          <p:cNvPr id="201" name="Google Shape;201;p10"/>
          <p:cNvSpPr txBox="1"/>
          <p:nvPr/>
        </p:nvSpPr>
        <p:spPr>
          <a:xfrm>
            <a:off x="7985316" y="3156696"/>
            <a:ext cx="2243417" cy="39421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a:solidFill>
                  <a:srgbClr val="3F3F3F"/>
                </a:solidFill>
                <a:latin typeface="Arial" panose="020B0604020202020204"/>
                <a:ea typeface="Arial" panose="020B0604020202020204"/>
                <a:cs typeface="Arial" panose="020B0604020202020204"/>
                <a:sym typeface="Arial" panose="020B0604020202020204"/>
              </a:rPr>
              <a:t>Bom nguyên tử</a:t>
            </a:r>
            <a:endParaRPr sz="1800">
              <a:solidFill>
                <a:srgbClr val="3F3F3F"/>
              </a:solidFill>
              <a:latin typeface="Arial" panose="020B0604020202020204"/>
              <a:ea typeface="Arial" panose="020B0604020202020204"/>
              <a:cs typeface="Arial" panose="020B0604020202020204"/>
              <a:sym typeface="Arial" panose="020B0604020202020204"/>
            </a:endParaRPr>
          </a:p>
        </p:txBody>
      </p:sp>
      <p:sp>
        <p:nvSpPr>
          <p:cNvPr id="202" name="Google Shape;202;p10"/>
          <p:cNvSpPr txBox="1"/>
          <p:nvPr/>
        </p:nvSpPr>
        <p:spPr>
          <a:xfrm>
            <a:off x="1329018" y="6121094"/>
            <a:ext cx="2243417" cy="39421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a:solidFill>
                  <a:srgbClr val="3F3F3F"/>
                </a:solidFill>
                <a:latin typeface="Arial" panose="020B0604020202020204"/>
                <a:ea typeface="Arial" panose="020B0604020202020204"/>
                <a:cs typeface="Arial" panose="020B0604020202020204"/>
                <a:sym typeface="Arial" panose="020B0604020202020204"/>
              </a:rPr>
              <a:t>Phóng xạ nguyên tử</a:t>
            </a:r>
            <a:endParaRPr sz="1800">
              <a:solidFill>
                <a:srgbClr val="3F3F3F"/>
              </a:solidFill>
              <a:latin typeface="Arial" panose="020B0604020202020204"/>
              <a:ea typeface="Arial" panose="020B0604020202020204"/>
              <a:cs typeface="Arial" panose="020B0604020202020204"/>
              <a:sym typeface="Arial" panose="020B0604020202020204"/>
            </a:endParaRPr>
          </a:p>
        </p:txBody>
      </p:sp>
      <p:sp>
        <p:nvSpPr>
          <p:cNvPr id="203" name="Google Shape;203;p10"/>
          <p:cNvSpPr txBox="1"/>
          <p:nvPr/>
        </p:nvSpPr>
        <p:spPr>
          <a:xfrm>
            <a:off x="7276821" y="6156271"/>
            <a:ext cx="2243417" cy="394210"/>
          </a:xfrm>
          <a:prstGeom prst="rect">
            <a:avLst/>
          </a:prstGeom>
          <a:noFill/>
          <a:ln>
            <a:noFill/>
          </a:ln>
        </p:spPr>
        <p:txBody>
          <a:bodyPr spcFirstLastPara="1" wrap="square" lIns="91425" tIns="45700" rIns="91425" bIns="45700" anchor="ctr" anchorCtr="0">
            <a:spAutoFit/>
          </a:bodyPr>
          <a:lstStyle/>
          <a:p>
            <a:pPr marL="0" marR="0" lvl="0" indent="0" algn="l" rtl="0">
              <a:lnSpc>
                <a:spcPct val="120000"/>
              </a:lnSpc>
              <a:spcBef>
                <a:spcPts val="0"/>
              </a:spcBef>
              <a:spcAft>
                <a:spcPts val="0"/>
              </a:spcAft>
              <a:buNone/>
            </a:pPr>
            <a:r>
              <a:rPr lang="en-GB" sz="1800">
                <a:solidFill>
                  <a:srgbClr val="3F3F3F"/>
                </a:solidFill>
                <a:latin typeface="Arial" panose="020B0604020202020204"/>
                <a:ea typeface="Arial" panose="020B0604020202020204"/>
                <a:cs typeface="Arial" panose="020B0604020202020204"/>
                <a:sym typeface="Arial" panose="020B0604020202020204"/>
              </a:rPr>
              <a:t>Con sếu </a:t>
            </a:r>
            <a:endParaRPr sz="1800">
              <a:solidFill>
                <a:srgbClr val="3F3F3F"/>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2000"/>
                                        <p:tgtEl>
                                          <p:spTgt spid="196"/>
                                        </p:tgtEl>
                                      </p:cBhvr>
                                    </p:animEffect>
                                  </p:childTnLst>
                                </p:cTn>
                              </p:par>
                              <p:par>
                                <p:cTn id="8" presetID="10"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fade">
                                      <p:cBhvr>
                                        <p:cTn id="10" dur="2000"/>
                                        <p:tgtEl>
                                          <p:spTgt spid="197"/>
                                        </p:tgtEl>
                                      </p:cBhvr>
                                    </p:animEffect>
                                  </p:childTnLst>
                                </p:cTn>
                              </p:par>
                              <p:par>
                                <p:cTn id="11" presetID="10" presetClass="entr" presetSubtype="0" fill="hold" nodeType="withEffect">
                                  <p:stCondLst>
                                    <p:cond delay="0"/>
                                  </p:stCondLst>
                                  <p:childTnLst>
                                    <p:set>
                                      <p:cBhvr>
                                        <p:cTn id="12" dur="1" fill="hold">
                                          <p:stCondLst>
                                            <p:cond delay="0"/>
                                          </p:stCondLst>
                                        </p:cTn>
                                        <p:tgtEl>
                                          <p:spTgt spid="199"/>
                                        </p:tgtEl>
                                        <p:attrNameLst>
                                          <p:attrName>style.visibility</p:attrName>
                                        </p:attrNameLst>
                                      </p:cBhvr>
                                      <p:to>
                                        <p:strVal val="visible"/>
                                      </p:to>
                                    </p:set>
                                    <p:animEffect transition="in" filter="fade">
                                      <p:cBhvr>
                                        <p:cTn id="13" dur="2000"/>
                                        <p:tgtEl>
                                          <p:spTgt spid="199"/>
                                        </p:tgtEl>
                                      </p:cBhvr>
                                    </p:animEffect>
                                  </p:childTnLst>
                                </p:cTn>
                              </p:par>
                              <p:par>
                                <p:cTn id="14" presetID="10" presetClass="entr" presetSubtype="0" fill="hold" nodeType="withEffect">
                                  <p:stCondLst>
                                    <p:cond delay="0"/>
                                  </p:stCondLst>
                                  <p:childTnLst>
                                    <p:set>
                                      <p:cBhvr>
                                        <p:cTn id="15" dur="1" fill="hold">
                                          <p:stCondLst>
                                            <p:cond delay="0"/>
                                          </p:stCondLst>
                                        </p:cTn>
                                        <p:tgtEl>
                                          <p:spTgt spid="198"/>
                                        </p:tgtEl>
                                        <p:attrNameLst>
                                          <p:attrName>style.visibility</p:attrName>
                                        </p:attrNameLst>
                                      </p:cBhvr>
                                      <p:to>
                                        <p:strVal val="visible"/>
                                      </p:to>
                                    </p:set>
                                    <p:animEffect transition="in" filter="fade">
                                      <p:cBhvr>
                                        <p:cTn id="16" dur="2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C2344B"/>
      </a:accent1>
      <a:accent2>
        <a:srgbClr val="E2A69E"/>
      </a:accent2>
      <a:accent3>
        <a:srgbClr val="D2766F"/>
      </a:accent3>
      <a:accent4>
        <a:srgbClr val="C2344B"/>
      </a:accent4>
      <a:accent5>
        <a:srgbClr val="E2A69E"/>
      </a:accent5>
      <a:accent6>
        <a:srgbClr val="D2766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983</Words>
  <Application>Microsoft Office PowerPoint</Application>
  <PresentationFormat>Widescreen</PresentationFormat>
  <Paragraphs>105</Paragraphs>
  <Slides>23</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Times New Roman</vt:lpstr>
      <vt:lpstr>Garamond</vt:lpstr>
      <vt:lpstr>Microsoft YaHei</vt:lpstr>
      <vt:lpstr>Tahoma</vt:lpstr>
      <vt:lpstr>Arial</vt:lpstr>
      <vt:lpstr>VNI-Times</vt:lpstr>
      <vt:lpstr>Impact</vt:lpstr>
      <vt:lpstr>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柚子设计</dc:creator>
  <cp:lastModifiedBy>Administrator</cp:lastModifiedBy>
  <cp:revision>7</cp:revision>
  <dcterms:created xsi:type="dcterms:W3CDTF">2017-12-05T02:29:00Z</dcterms:created>
  <dcterms:modified xsi:type="dcterms:W3CDTF">2023-09-24T12:41:09Z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1033-11.2.0.11306</vt:lpwstr>
  </property>
  <property fmtid="{D5CDD505-2E9C-101B-9397-08002B2CF9AE}" pid="3" name="ICV">
    <vt:lpwstr>D8B4502F4D7D444E83AD16121776251A</vt:lpwstr>
  </property>
</Properties>
</file>