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3" r:id="rId2"/>
    <p:sldMasterId id="2147483746" r:id="rId3"/>
    <p:sldMasterId id="2147483762" r:id="rId4"/>
  </p:sldMasterIdLst>
  <p:notesMasterIdLst>
    <p:notesMasterId r:id="rId35"/>
  </p:notesMasterIdLst>
  <p:sldIdLst>
    <p:sldId id="576" r:id="rId5"/>
    <p:sldId id="577" r:id="rId6"/>
    <p:sldId id="257" r:id="rId7"/>
    <p:sldId id="560" r:id="rId8"/>
    <p:sldId id="260" r:id="rId9"/>
    <p:sldId id="301" r:id="rId10"/>
    <p:sldId id="284" r:id="rId11"/>
    <p:sldId id="575" r:id="rId12"/>
    <p:sldId id="573" r:id="rId13"/>
    <p:sldId id="574" r:id="rId14"/>
    <p:sldId id="285" r:id="rId15"/>
    <p:sldId id="561" r:id="rId16"/>
    <p:sldId id="562" r:id="rId17"/>
    <p:sldId id="311" r:id="rId18"/>
    <p:sldId id="563" r:id="rId19"/>
    <p:sldId id="294" r:id="rId20"/>
    <p:sldId id="564" r:id="rId21"/>
    <p:sldId id="565" r:id="rId22"/>
    <p:sldId id="566" r:id="rId23"/>
    <p:sldId id="567" r:id="rId24"/>
    <p:sldId id="568" r:id="rId25"/>
    <p:sldId id="569" r:id="rId26"/>
    <p:sldId id="282" r:id="rId27"/>
    <p:sldId id="315" r:id="rId28"/>
    <p:sldId id="316" r:id="rId29"/>
    <p:sldId id="317" r:id="rId30"/>
    <p:sldId id="320" r:id="rId31"/>
    <p:sldId id="312" r:id="rId32"/>
    <p:sldId id="313" r:id="rId33"/>
    <p:sldId id="33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88" autoAdjust="0"/>
  </p:normalViewPr>
  <p:slideViewPr>
    <p:cSldViewPr snapToGrid="0">
      <p:cViewPr varScale="1">
        <p:scale>
          <a:sx n="87" d="100"/>
          <a:sy n="87" d="100"/>
        </p:scale>
        <p:origin x="4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7B5BA-B93D-42EB-B037-F3F3428DF146}"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126F2-3F85-4767-9F23-A6FE1CB32BBE}" type="slidenum">
              <a:rPr lang="en-US" smtClean="0"/>
              <a:t>‹#›</a:t>
            </a:fld>
            <a:endParaRPr lang="en-US"/>
          </a:p>
        </p:txBody>
      </p:sp>
    </p:spTree>
    <p:extLst>
      <p:ext uri="{BB962C8B-B14F-4D97-AF65-F5344CB8AC3E}">
        <p14:creationId xmlns:p14="http://schemas.microsoft.com/office/powerpoint/2010/main" val="217135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8052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15</a:t>
            </a:fld>
            <a:endParaRPr lang="en-US"/>
          </a:p>
        </p:txBody>
      </p:sp>
    </p:spTree>
    <p:extLst>
      <p:ext uri="{BB962C8B-B14F-4D97-AF65-F5344CB8AC3E}">
        <p14:creationId xmlns:p14="http://schemas.microsoft.com/office/powerpoint/2010/main" val="845472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18</a:t>
            </a:fld>
            <a:endParaRPr lang="en-US"/>
          </a:p>
        </p:txBody>
      </p:sp>
    </p:spTree>
    <p:extLst>
      <p:ext uri="{BB962C8B-B14F-4D97-AF65-F5344CB8AC3E}">
        <p14:creationId xmlns:p14="http://schemas.microsoft.com/office/powerpoint/2010/main" val="578552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21</a:t>
            </a:fld>
            <a:endParaRPr lang="en-US"/>
          </a:p>
        </p:txBody>
      </p:sp>
    </p:spTree>
    <p:extLst>
      <p:ext uri="{BB962C8B-B14F-4D97-AF65-F5344CB8AC3E}">
        <p14:creationId xmlns:p14="http://schemas.microsoft.com/office/powerpoint/2010/main" val="4273872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6063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23</a:t>
            </a:fld>
            <a:endParaRPr lang="en-US"/>
          </a:p>
        </p:txBody>
      </p:sp>
    </p:spTree>
    <p:extLst>
      <p:ext uri="{BB962C8B-B14F-4D97-AF65-F5344CB8AC3E}">
        <p14:creationId xmlns:p14="http://schemas.microsoft.com/office/powerpoint/2010/main" val="1312496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26</a:t>
            </a:fld>
            <a:endParaRPr lang="en-US"/>
          </a:p>
        </p:txBody>
      </p:sp>
    </p:spTree>
    <p:extLst>
      <p:ext uri="{BB962C8B-B14F-4D97-AF65-F5344CB8AC3E}">
        <p14:creationId xmlns:p14="http://schemas.microsoft.com/office/powerpoint/2010/main" val="3974303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27</a:t>
            </a:fld>
            <a:endParaRPr lang="en-US"/>
          </a:p>
        </p:txBody>
      </p:sp>
    </p:spTree>
    <p:extLst>
      <p:ext uri="{BB962C8B-B14F-4D97-AF65-F5344CB8AC3E}">
        <p14:creationId xmlns:p14="http://schemas.microsoft.com/office/powerpoint/2010/main" val="498857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501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918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324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4522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134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095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38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1769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5996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33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35617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DA2F040-D2CC-4D15-9981-D5CCF6169A89}"/>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2900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341212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200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8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69688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11660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9064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94166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98614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94844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3023233-F927-4518-A423-66A8E62FE1D8}"/>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36494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50370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841699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63647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5419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325261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38665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BBCA7C9-4B22-498A-A876-CC7892751E7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481612AC-22E2-4094-B8DF-205F8B647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CD5827FE-7115-4E80-AFA7-A3F65FE62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6A4B3ED0-915D-4C73-8932-4B5E8D6A26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9C80A930-151E-4704-9645-EF9804E29F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174797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5C93880-221D-4443-8FC3-4D13ABBDEB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C69F956-FF88-4D64-8779-684E591217A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F4CE23D6-7898-4391-91EB-D94808E8A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93E685E2-D817-4A9F-9CBA-037F1B2AB8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CDF15A00-DC9C-4A8C-AD57-6020041B9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389663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8057BD1-DC1D-462C-8556-AA84E1DE92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8D5DF045-0FA2-4432-986E-7CD4BAC0E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9AEDA29A-A827-43EE-A0E3-B0A5DEE87D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5A226746-F1F9-4593-8ECA-559DDD63F9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B15EBB32-97E7-42B4-BB19-9697107799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623769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05E4A02-F5A2-4200-8589-2314A87194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B20C48C-B358-43CA-A7CD-F5E0A26FD03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A8197CED-6C1E-4A6D-BC03-37AD176EEE1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A3CD2812-99A0-4EC7-BAFE-6F82ED9B3C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CF2ECF0A-9F07-42B7-8AA1-DD153115E3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AF37BF10-5DCB-4B90-89F3-3751CE6AB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75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648424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7A6402F-5490-4B7C-BB65-5822206E9B1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E6F7280-1944-4868-A641-7AD0A4085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C18EA42-3FE5-44D0-B3D4-49F1C7A20A0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CA177868-4B07-4CB4-9A3A-173BA15A5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EAEA725A-F4EF-43A9-9180-1CACA20845A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DEC2F542-E211-4A2B-88C5-E8D169ACDD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 xmlns:a16="http://schemas.microsoft.com/office/drawing/2014/main" id="{388E5C2E-5F80-4C6D-8F11-59DCAA3FB2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 xmlns:a16="http://schemas.microsoft.com/office/drawing/2014/main" id="{B884A9A0-287D-46B3-BD29-75C7B26F5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85687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1170C35-1764-4BB4-9F9C-1B5D4C78F0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433BF32-E48F-4876-B7F4-CCAFE1BA95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 xmlns:a16="http://schemas.microsoft.com/office/drawing/2014/main" id="{57FC677D-531A-4281-9CBC-600C4E5042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 xmlns:a16="http://schemas.microsoft.com/office/drawing/2014/main" id="{721DE153-E38E-4AC2-9980-3834E3743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33934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21116171-16A3-4A28-9D4E-DF37D64FD5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16" r="87959"/>
          <a:stretch/>
        </p:blipFill>
        <p:spPr>
          <a:xfrm rot="5400000">
            <a:off x="5962648" y="628651"/>
            <a:ext cx="266703" cy="12192000"/>
          </a:xfrm>
          <a:prstGeom prst="rect">
            <a:avLst/>
          </a:prstGeom>
        </p:spPr>
      </p:pic>
    </p:spTree>
    <p:extLst>
      <p:ext uri="{BB962C8B-B14F-4D97-AF65-F5344CB8AC3E}">
        <p14:creationId xmlns:p14="http://schemas.microsoft.com/office/powerpoint/2010/main" val="579663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FDD3E00-9E10-4DDB-A482-BCF708B6B0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5AD7DD1A-D49F-4A58-AC14-D515E951E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3DCDD1FE-4AFD-428A-B1DD-2E451F8A1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F637B98E-11BD-4972-9B37-AD4A1168B7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3E1027FB-FB01-4F4A-8319-B43BA3FBDE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091161C1-C0E2-46A2-9656-8B0427BC1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09858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021CB26-3347-4776-A27A-7CFD7D36060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242CDDD1-56BC-4846-9455-2BBE8265A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95A8416F-301D-419C-B7A7-73692E0D1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CEA7E622-648B-4C6F-9DD3-D77922FD8C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2745FAC3-B541-4E32-884E-BA2037D32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340BF7F5-7C40-4A66-B64B-87B802E60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06540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601D14D-5C5F-483F-9D76-1A3799FE87E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2AB69AEB-F4F3-481F-A8CE-0DC12ED8CCA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6057C6E-8197-473D-9613-37D7995D6A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214DC4DA-B821-4812-AA15-2EE753F516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F858408F-2636-40A2-ABDC-7968CED99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2794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F29F6962-92AD-4141-9279-4017ECC6C3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9FD91F33-37F0-432B-8211-3E49AD27E52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6CA880E-F534-42C3-A4A7-82CE53B2BB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9B9C1659-897D-4FA2-BF0C-B75FEBEA70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41B66E85-79E3-410F-BA54-8070B9FD0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0652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5975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50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378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9EA490E-0757-4971-A093-86BC150FF4FA}"/>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1442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152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2023/11/15</a:t>
            </a:fld>
            <a:endParaRPr lang="zh-CN" altLang="en-US"/>
          </a:p>
        </p:txBody>
      </p:sp>
      <p:sp>
        <p:nvSpPr>
          <p:cNvPr id="5" name="页脚占位符 4">
            <a:extLst>
              <a:ext uri="{FF2B5EF4-FFF2-40B4-BE49-F238E27FC236}">
                <a16:creationId xmlns=""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6473046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2023/11/15</a:t>
            </a:fld>
            <a:endParaRPr lang="zh-CN" altLang="en-US"/>
          </a:p>
        </p:txBody>
      </p:sp>
      <p:sp>
        <p:nvSpPr>
          <p:cNvPr id="5" name="页脚占位符 4">
            <a:extLst>
              <a:ext uri="{FF2B5EF4-FFF2-40B4-BE49-F238E27FC236}">
                <a16:creationId xmlns=""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571017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2023/11/15</a:t>
            </a:fld>
            <a:endParaRPr lang="zh-CN" altLang="en-US"/>
          </a:p>
        </p:txBody>
      </p:sp>
      <p:sp>
        <p:nvSpPr>
          <p:cNvPr id="5" name="页脚占位符 4">
            <a:extLst>
              <a:ext uri="{FF2B5EF4-FFF2-40B4-BE49-F238E27FC236}">
                <a16:creationId xmlns=""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424912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2023/11/15</a:t>
            </a:fld>
            <a:endParaRPr lang="zh-CN" altLang="en-US"/>
          </a:p>
        </p:txBody>
      </p:sp>
      <p:sp>
        <p:nvSpPr>
          <p:cNvPr id="6" name="页脚占位符 5">
            <a:extLst>
              <a:ext uri="{FF2B5EF4-FFF2-40B4-BE49-F238E27FC236}">
                <a16:creationId xmlns=""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886770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2023/11/15</a:t>
            </a:fld>
            <a:endParaRPr lang="zh-CN" altLang="en-US"/>
          </a:p>
        </p:txBody>
      </p:sp>
      <p:sp>
        <p:nvSpPr>
          <p:cNvPr id="8" name="页脚占位符 7">
            <a:extLst>
              <a:ext uri="{FF2B5EF4-FFF2-40B4-BE49-F238E27FC236}">
                <a16:creationId xmlns=""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9921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2023/11/15</a:t>
            </a:fld>
            <a:endParaRPr lang="zh-CN" altLang="en-US"/>
          </a:p>
        </p:txBody>
      </p:sp>
      <p:sp>
        <p:nvSpPr>
          <p:cNvPr id="4" name="页脚占位符 3">
            <a:extLst>
              <a:ext uri="{FF2B5EF4-FFF2-40B4-BE49-F238E27FC236}">
                <a16:creationId xmlns=""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54357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2023/11/15</a:t>
            </a:fld>
            <a:endParaRPr lang="zh-CN" altLang="en-US"/>
          </a:p>
        </p:txBody>
      </p:sp>
      <p:sp>
        <p:nvSpPr>
          <p:cNvPr id="3" name="页脚占位符 2">
            <a:extLst>
              <a:ext uri="{FF2B5EF4-FFF2-40B4-BE49-F238E27FC236}">
                <a16:creationId xmlns=""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5651759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2023/11/15</a:t>
            </a:fld>
            <a:endParaRPr lang="zh-CN" altLang="en-US"/>
          </a:p>
        </p:txBody>
      </p:sp>
      <p:sp>
        <p:nvSpPr>
          <p:cNvPr id="6" name="页脚占位符 5">
            <a:extLst>
              <a:ext uri="{FF2B5EF4-FFF2-40B4-BE49-F238E27FC236}">
                <a16:creationId xmlns=""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315778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2023/11/15</a:t>
            </a:fld>
            <a:endParaRPr lang="zh-CN" altLang="en-US"/>
          </a:p>
        </p:txBody>
      </p:sp>
      <p:sp>
        <p:nvSpPr>
          <p:cNvPr id="6" name="页脚占位符 5">
            <a:extLst>
              <a:ext uri="{FF2B5EF4-FFF2-40B4-BE49-F238E27FC236}">
                <a16:creationId xmlns=""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965541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147015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2023/11/15</a:t>
            </a:fld>
            <a:endParaRPr lang="zh-CN" altLang="en-US"/>
          </a:p>
        </p:txBody>
      </p:sp>
      <p:sp>
        <p:nvSpPr>
          <p:cNvPr id="5" name="页脚占位符 4">
            <a:extLst>
              <a:ext uri="{FF2B5EF4-FFF2-40B4-BE49-F238E27FC236}">
                <a16:creationId xmlns=""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116870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2023/11/15</a:t>
            </a:fld>
            <a:endParaRPr lang="zh-CN" altLang="en-US"/>
          </a:p>
        </p:txBody>
      </p:sp>
      <p:sp>
        <p:nvSpPr>
          <p:cNvPr id="5" name="页脚占位符 4">
            <a:extLst>
              <a:ext uri="{FF2B5EF4-FFF2-40B4-BE49-F238E27FC236}">
                <a16:creationId xmlns=""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746904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5182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4464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5144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189383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200B42C-C3EB-49FA-8D92-0CD3471B62FE}"/>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282240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408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102488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188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4.jpeg"/><Relationship Id="rId2" Type="http://schemas.openxmlformats.org/officeDocument/2006/relationships/slideLayout" Target="../slideLayouts/slideLayout42.xml"/><Relationship Id="rId16" Type="http://schemas.openxmlformats.org/officeDocument/2006/relationships/theme" Target="../theme/theme4.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图片 20">
            <a:extLst>
              <a:ext uri="{FF2B5EF4-FFF2-40B4-BE49-F238E27FC236}">
                <a16:creationId xmlns="" xmlns:a16="http://schemas.microsoft.com/office/drawing/2014/main" id="{A732EB56-7258-46E3-B3B3-DA582BA801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711" t="63877" r="16704" b="373"/>
          <a:stretch/>
        </p:blipFill>
        <p:spPr>
          <a:xfrm rot="16200000" flipV="1">
            <a:off x="2667000" y="-2667001"/>
            <a:ext cx="6857999" cy="12192002"/>
          </a:xfrm>
          <a:prstGeom prst="rect">
            <a:avLst/>
          </a:prstGeom>
        </p:spPr>
      </p:pic>
      <p:sp>
        <p:nvSpPr>
          <p:cNvPr id="19" name="矩形: 圆角 18">
            <a:extLst>
              <a:ext uri="{FF2B5EF4-FFF2-40B4-BE49-F238E27FC236}">
                <a16:creationId xmlns="" xmlns:a16="http://schemas.microsoft.com/office/drawing/2014/main" id="{AF47F858-817F-497A-A97B-FD80E75B6A9D}"/>
              </a:ext>
            </a:extLst>
          </p:cNvPr>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6" name="椭圆 15">
            <a:extLst>
              <a:ext uri="{FF2B5EF4-FFF2-40B4-BE49-F238E27FC236}">
                <a16:creationId xmlns="" xmlns:a16="http://schemas.microsoft.com/office/drawing/2014/main" id="{ED2B3409-5E40-493D-9970-CC09C5CF4442}"/>
              </a:ext>
            </a:extLst>
          </p:cNvPr>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 xmlns:a16="http://schemas.microsoft.com/office/drawing/2014/main" id="{3FA9774F-0CF4-486D-A8DD-13811D28BAA6}"/>
              </a:ext>
            </a:extLst>
          </p:cNvPr>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矩形 1">
            <a:extLst>
              <a:ext uri="{FF2B5EF4-FFF2-40B4-BE49-F238E27FC236}">
                <a16:creationId xmlns="" xmlns:a16="http://schemas.microsoft.com/office/drawing/2014/main" id="{ABCCB60A-63DE-42D9-9C44-1B8286E7CCF5}"/>
              </a:ext>
            </a:extLst>
          </p:cNvPr>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椭圆 13">
            <a:extLst>
              <a:ext uri="{FF2B5EF4-FFF2-40B4-BE49-F238E27FC236}">
                <a16:creationId xmlns="" xmlns:a16="http://schemas.microsoft.com/office/drawing/2014/main" id="{00393951-2FF5-4322-AF27-F0DAED1BC971}"/>
              </a:ext>
            </a:extLst>
          </p:cNvPr>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椭圆 17">
            <a:extLst>
              <a:ext uri="{FF2B5EF4-FFF2-40B4-BE49-F238E27FC236}">
                <a16:creationId xmlns="" xmlns:a16="http://schemas.microsoft.com/office/drawing/2014/main" id="{2DB797C0-9154-44DC-9FC7-221DA2380B2B}"/>
              </a:ext>
            </a:extLst>
          </p:cNvPr>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3" name="椭圆 22">
            <a:extLst>
              <a:ext uri="{FF2B5EF4-FFF2-40B4-BE49-F238E27FC236}">
                <a16:creationId xmlns="" xmlns:a16="http://schemas.microsoft.com/office/drawing/2014/main" id="{0499A96C-AE49-4DC3-8368-6DAC3BB23063}"/>
              </a:ext>
            </a:extLst>
          </p:cNvPr>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Picture 4" descr="A pink background with white leaves and black text&#10;&#10;Description automatically generated">
            <a:extLst>
              <a:ext uri="{FF2B5EF4-FFF2-40B4-BE49-F238E27FC236}">
                <a16:creationId xmlns="" xmlns:a16="http://schemas.microsoft.com/office/drawing/2014/main" id="{D0F1B72F-79F5-7602-7688-64FAF9F311A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496800" y="229427"/>
            <a:ext cx="1578251" cy="1578251"/>
          </a:xfrm>
          <a:prstGeom prst="rect">
            <a:avLst/>
          </a:prstGeom>
        </p:spPr>
      </p:pic>
    </p:spTree>
    <p:extLst>
      <p:ext uri="{BB962C8B-B14F-4D97-AF65-F5344CB8AC3E}">
        <p14:creationId xmlns:p14="http://schemas.microsoft.com/office/powerpoint/2010/main" val="4280429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7312956"/>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E0F04AD2-78F7-4D12-876B-868ED3504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FBEC614-7AF6-476F-B9DC-12F8BC2FAB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21CA437-56DF-416D-A791-499B1B6544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0395A730-7C41-4C7D-AE0B-62D90E6FA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F0680251-E260-4A75-899E-6B17DCA71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6187979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64165673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6.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notesSlide" Target="../notesSlides/notesSlide15.xml"/><Relationship Id="rId9"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40.xml"/><Relationship Id="rId6" Type="http://schemas.microsoft.com/office/2007/relationships/hdphoto" Target="../media/hdphoto4.wdp"/><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6.xml"/><Relationship Id="rId7" Type="http://schemas.openxmlformats.org/officeDocument/2006/relationships/image" Target="../media/image5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notesSlide" Target="../notesSlides/notesSlide17.xml"/><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gif"/></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9.png"/><Relationship Id="rId1" Type="http://schemas.openxmlformats.org/officeDocument/2006/relationships/slideLayout" Target="../slideLayouts/slideLayout42.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
            <a:extLst>
              <a:ext uri="{FF2B5EF4-FFF2-40B4-BE49-F238E27FC236}">
                <a16:creationId xmlns="" xmlns:a16="http://schemas.microsoft.com/office/drawing/2014/main" id="{11982690-0AEC-41C8-9286-D6EE18C94655}"/>
              </a:ext>
            </a:extLst>
          </p:cNvPr>
          <p:cNvPicPr>
            <a:picLocks noChangeAspect="1"/>
          </p:cNvPicPr>
          <p:nvPr/>
        </p:nvPicPr>
        <p:blipFill rotWithShape="1">
          <a:blip r:embed="rId2">
            <a:extLst>
              <a:ext uri="{28A0092B-C50C-407E-A947-70E740481C1C}">
                <a14:useLocalDpi xmlns:a14="http://schemas.microsoft.com/office/drawing/2010/main" val="0"/>
              </a:ext>
            </a:extLst>
          </a:blip>
          <a:srcRect t="63877" r="16704" b="373"/>
          <a:stretch/>
        </p:blipFill>
        <p:spPr>
          <a:xfrm rot="16200000" flipV="1">
            <a:off x="2533828" y="-2728547"/>
            <a:ext cx="6981092" cy="12192002"/>
          </a:xfrm>
          <a:prstGeom prst="rect">
            <a:avLst/>
          </a:prstGeom>
        </p:spPr>
      </p:pic>
      <p:pic>
        <p:nvPicPr>
          <p:cNvPr id="7" name="Picture 6"/>
          <p:cNvPicPr>
            <a:picLocks noChangeAspect="1"/>
          </p:cNvPicPr>
          <p:nvPr/>
        </p:nvPicPr>
        <p:blipFill>
          <a:blip r:embed="rId3"/>
          <a:stretch>
            <a:fillRect/>
          </a:stretch>
        </p:blipFill>
        <p:spPr>
          <a:xfrm>
            <a:off x="1819780" y="1620917"/>
            <a:ext cx="9487353" cy="3198489"/>
          </a:xfrm>
          <a:prstGeom prst="rect">
            <a:avLst/>
          </a:prstGeom>
        </p:spPr>
      </p:pic>
      <p:sp>
        <p:nvSpPr>
          <p:cNvPr id="8" name="TextBox 7"/>
          <p:cNvSpPr txBox="1"/>
          <p:nvPr/>
        </p:nvSpPr>
        <p:spPr>
          <a:xfrm>
            <a:off x="2822330" y="20921"/>
            <a:ext cx="7482254" cy="646331"/>
          </a:xfrm>
          <a:prstGeom prst="rect">
            <a:avLst/>
          </a:prstGeom>
          <a:noFill/>
        </p:spPr>
        <p:txBody>
          <a:bodyPr wrap="square" rtlCol="0">
            <a:sp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Thứ</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tư</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ngày</a:t>
            </a:r>
            <a:r>
              <a:rPr lang="en-US" sz="3600" b="1" dirty="0" smtClean="0">
                <a:solidFill>
                  <a:srgbClr val="FF0000"/>
                </a:solidFill>
                <a:latin typeface="Times New Roman" panose="02020603050405020304" pitchFamily="18" charset="0"/>
                <a:cs typeface="Times New Roman" panose="02020603050405020304" pitchFamily="18" charset="0"/>
              </a:rPr>
              <a:t> 15 </a:t>
            </a:r>
            <a:r>
              <a:rPr lang="en-US" sz="3600" b="1" dirty="0" err="1" smtClean="0">
                <a:solidFill>
                  <a:srgbClr val="FF0000"/>
                </a:solidFill>
                <a:latin typeface="Times New Roman" panose="02020603050405020304" pitchFamily="18" charset="0"/>
                <a:cs typeface="Times New Roman" panose="02020603050405020304" pitchFamily="18" charset="0"/>
              </a:rPr>
              <a:t>tháng</a:t>
            </a:r>
            <a:r>
              <a:rPr lang="en-US" sz="3600" b="1" dirty="0" smtClean="0">
                <a:solidFill>
                  <a:srgbClr val="FF0000"/>
                </a:solidFill>
                <a:latin typeface="Times New Roman" panose="02020603050405020304" pitchFamily="18" charset="0"/>
                <a:cs typeface="Times New Roman" panose="02020603050405020304" pitchFamily="18" charset="0"/>
              </a:rPr>
              <a:t> 11 </a:t>
            </a:r>
            <a:r>
              <a:rPr lang="en-US" sz="3600" b="1" dirty="0" err="1" smtClean="0">
                <a:solidFill>
                  <a:srgbClr val="FF0000"/>
                </a:solidFill>
                <a:latin typeface="Times New Roman" panose="02020603050405020304" pitchFamily="18" charset="0"/>
                <a:cs typeface="Times New Roman" panose="02020603050405020304" pitchFamily="18" charset="0"/>
              </a:rPr>
              <a:t>năm</a:t>
            </a:r>
            <a:r>
              <a:rPr lang="en-US" sz="3600" b="1" dirty="0" smtClean="0">
                <a:solidFill>
                  <a:srgbClr val="FF0000"/>
                </a:solidFill>
                <a:latin typeface="Times New Roman" panose="02020603050405020304" pitchFamily="18" charset="0"/>
                <a:cs typeface="Times New Roman" panose="02020603050405020304" pitchFamily="18" charset="0"/>
              </a:rPr>
              <a:t> 2023</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441092" y="667252"/>
            <a:ext cx="3535840" cy="923330"/>
          </a:xfrm>
          <a:prstGeom prst="rect">
            <a:avLst/>
          </a:prstGeom>
          <a:noFill/>
        </p:spPr>
        <p:txBody>
          <a:bodyPr wrap="none" lIns="91440" tIns="45720" rIns="91440" bIns="45720">
            <a:spAutoFit/>
          </a:bodyPr>
          <a:lstStyle/>
          <a:p>
            <a:pPr algn="ctr"/>
            <a:r>
              <a:rPr lang="vi-VN" sz="4400" b="1" u="sng"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KHOA HỌC</a:t>
            </a:r>
            <a:r>
              <a:rPr lang="vi-VN"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701234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ECD8038-F118-BB6F-E304-9E89712649D1}"/>
              </a:ext>
            </a:extLst>
          </p:cNvPr>
          <p:cNvSpPr/>
          <p:nvPr/>
        </p:nvSpPr>
        <p:spPr>
          <a:xfrm>
            <a:off x="989470" y="2158975"/>
            <a:ext cx="10105275" cy="2862322"/>
          </a:xfrm>
          <a:prstGeom prst="rect">
            <a:avLst/>
          </a:prstGeom>
          <a:solidFill>
            <a:srgbClr val="FFFFCC"/>
          </a:solidFill>
        </p:spPr>
        <p:txBody>
          <a:bodyPr wrap="square">
            <a:spAutoFit/>
          </a:bodyPr>
          <a:lstStyle/>
          <a:p>
            <a:pPr marL="457200" indent="-457200" algn="just" rtl="0">
              <a:buFont typeface="Wingdings" panose="05000000000000000000" pitchFamily="2" charset="2"/>
              <a:buChar char="q"/>
            </a:pPr>
            <a:r>
              <a:rPr lang="vi-VN" sz="3600" b="1" i="0" dirty="0">
                <a:solidFill>
                  <a:srgbClr val="FF0000"/>
                </a:solidFill>
                <a:effectLst/>
                <a:latin typeface="+mj-lt"/>
                <a:cs typeface="Calibri" panose="020F0502020204030204" pitchFamily="34" charset="0"/>
              </a:rPr>
              <a:t>Đề xuất cách làm giảm tiếng ồn cho những người ở hình 3a, 3b.</a:t>
            </a:r>
          </a:p>
          <a:p>
            <a:pPr marL="457200" indent="-457200" algn="just" rtl="0">
              <a:buFont typeface="Wingdings" panose="05000000000000000000" pitchFamily="2" charset="2"/>
              <a:buChar char="q"/>
            </a:pPr>
            <a:r>
              <a:rPr lang="vi-VN" sz="3600" b="1" i="0" dirty="0">
                <a:solidFill>
                  <a:srgbClr val="FF0000"/>
                </a:solidFill>
                <a:effectLst/>
                <a:latin typeface="+mj-lt"/>
                <a:cs typeface="Calibri" panose="020F0502020204030204" pitchFamily="34" charset="0"/>
              </a:rPr>
              <a:t>Đề xuất cách hạn chế ô nhiễm tiếng ồn cho những người sống ở xung quanh khu vực như hình 3c.</a:t>
            </a:r>
          </a:p>
        </p:txBody>
      </p:sp>
      <p:sp>
        <p:nvSpPr>
          <p:cNvPr id="4" name="Rectangle 3"/>
          <p:cNvSpPr/>
          <p:nvPr/>
        </p:nvSpPr>
        <p:spPr>
          <a:xfrm>
            <a:off x="2403393" y="637373"/>
            <a:ext cx="6752169" cy="769441"/>
          </a:xfrm>
          <a:prstGeom prst="rect">
            <a:avLst/>
          </a:prstGeom>
          <a:noFill/>
        </p:spPr>
        <p:txBody>
          <a:bodyPr wrap="none" lIns="91440" tIns="45720" rIns="91440" bIns="45720">
            <a:spAutoFit/>
          </a:bodyPr>
          <a:lstStyle/>
          <a:p>
            <a:pPr algn="ctr"/>
            <a:r>
              <a:rPr lang="en-US" sz="4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THẢO LUẬN NHÓM ĐÔI</a:t>
            </a:r>
            <a:endPar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066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80DADA6-2761-6DDA-8F81-646FE9D80ADD}"/>
              </a:ext>
            </a:extLst>
          </p:cNvPr>
          <p:cNvPicPr>
            <a:picLocks noChangeAspect="1"/>
          </p:cNvPicPr>
          <p:nvPr/>
        </p:nvPicPr>
        <p:blipFill>
          <a:blip r:embed="rId3"/>
          <a:stretch>
            <a:fillRect/>
          </a:stretch>
        </p:blipFill>
        <p:spPr>
          <a:xfrm>
            <a:off x="2617700" y="285701"/>
            <a:ext cx="7010400" cy="979946"/>
          </a:xfrm>
          <a:prstGeom prst="rect">
            <a:avLst/>
          </a:prstGeom>
        </p:spPr>
      </p:pic>
      <p:pic>
        <p:nvPicPr>
          <p:cNvPr id="9" name="Picture 8">
            <a:extLst>
              <a:ext uri="{FF2B5EF4-FFF2-40B4-BE49-F238E27FC236}">
                <a16:creationId xmlns="" xmlns:a16="http://schemas.microsoft.com/office/drawing/2014/main" id="{3D1FA5BD-2D1E-1B44-EB49-34D21A4FA348}"/>
              </a:ext>
            </a:extLst>
          </p:cNvPr>
          <p:cNvPicPr>
            <a:picLocks noChangeAspect="1"/>
          </p:cNvPicPr>
          <p:nvPr/>
        </p:nvPicPr>
        <p:blipFill>
          <a:blip r:embed="rId4"/>
          <a:stretch>
            <a:fillRect/>
          </a:stretch>
        </p:blipFill>
        <p:spPr>
          <a:xfrm>
            <a:off x="831165" y="2013439"/>
            <a:ext cx="4001535" cy="3358056"/>
          </a:xfrm>
          <a:prstGeom prst="rect">
            <a:avLst/>
          </a:prstGeom>
        </p:spPr>
      </p:pic>
      <p:sp>
        <p:nvSpPr>
          <p:cNvPr id="15" name="TextBox 14">
            <a:extLst>
              <a:ext uri="{FF2B5EF4-FFF2-40B4-BE49-F238E27FC236}">
                <a16:creationId xmlns="" xmlns:a16="http://schemas.microsoft.com/office/drawing/2014/main" id="{C2392E6C-70E9-82F9-B094-B9F5917E7BC2}"/>
              </a:ext>
            </a:extLst>
          </p:cNvPr>
          <p:cNvSpPr txBox="1"/>
          <p:nvPr/>
        </p:nvSpPr>
        <p:spPr>
          <a:xfrm>
            <a:off x="6025713" y="2090135"/>
            <a:ext cx="4486075" cy="584775"/>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latin typeface="+mj-lt"/>
                <a:cs typeface="Arial" panose="020B0604020202020204" pitchFamily="34" charset="0"/>
              </a:rPr>
              <a:t>Tiếng máy khoan bê tông </a:t>
            </a:r>
          </a:p>
        </p:txBody>
      </p:sp>
      <p:sp>
        <p:nvSpPr>
          <p:cNvPr id="17" name="TextBox 16">
            <a:extLst>
              <a:ext uri="{FF2B5EF4-FFF2-40B4-BE49-F238E27FC236}">
                <a16:creationId xmlns="" xmlns:a16="http://schemas.microsoft.com/office/drawing/2014/main" id="{62ED0542-45EF-89CF-75D8-95FC23D18DE1}"/>
              </a:ext>
            </a:extLst>
          </p:cNvPr>
          <p:cNvSpPr txBox="1"/>
          <p:nvPr/>
        </p:nvSpPr>
        <p:spPr>
          <a:xfrm>
            <a:off x="6745197" y="3912675"/>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C</a:t>
            </a:r>
            <a:r>
              <a:rPr lang="vi-VN" sz="4000" b="1" dirty="0" smtClean="0">
                <a:latin typeface="Times New Roman" panose="02020603050405020304" pitchFamily="18" charset="0"/>
                <a:cs typeface="Times New Roman" panose="02020603050405020304" pitchFamily="18" charset="0"/>
              </a:rPr>
              <a:t>ần</a:t>
            </a:r>
            <a:r>
              <a:rPr lang="en-US" sz="40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đóng </a:t>
            </a:r>
            <a:r>
              <a:rPr lang="vi-VN" sz="4000" b="1" dirty="0">
                <a:latin typeface="Times New Roman" panose="02020603050405020304" pitchFamily="18" charset="0"/>
                <a:cs typeface="Times New Roman" panose="02020603050405020304" pitchFamily="18" charset="0"/>
              </a:rPr>
              <a:t>cửa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giảm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tiếng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ồn</a:t>
            </a:r>
            <a:r>
              <a:rPr lang="en-US" sz="4000" b="1" dirty="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sp>
        <p:nvSpPr>
          <p:cNvPr id="18" name="Freeform: Shape 34">
            <a:extLst>
              <a:ext uri="{FF2B5EF4-FFF2-40B4-BE49-F238E27FC236}">
                <a16:creationId xmlns="" xmlns:a16="http://schemas.microsoft.com/office/drawing/2014/main" id="{AE0A7678-7CF7-DF49-B046-0635964E38BD}"/>
              </a:ext>
            </a:extLst>
          </p:cNvPr>
          <p:cNvSpPr/>
          <p:nvPr/>
        </p:nvSpPr>
        <p:spPr>
          <a:xfrm>
            <a:off x="5871715" y="288339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2617198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80DADA6-2761-6DDA-8F81-646FE9D80ADD}"/>
              </a:ext>
            </a:extLst>
          </p:cNvPr>
          <p:cNvPicPr>
            <a:picLocks noChangeAspect="1"/>
          </p:cNvPicPr>
          <p:nvPr/>
        </p:nvPicPr>
        <p:blipFill>
          <a:blip r:embed="rId3"/>
          <a:stretch>
            <a:fillRect/>
          </a:stretch>
        </p:blipFill>
        <p:spPr>
          <a:xfrm>
            <a:off x="2617700" y="273634"/>
            <a:ext cx="7010400" cy="943704"/>
          </a:xfrm>
          <a:prstGeom prst="rect">
            <a:avLst/>
          </a:prstGeom>
        </p:spPr>
      </p:pic>
      <p:sp>
        <p:nvSpPr>
          <p:cNvPr id="15" name="TextBox 14">
            <a:extLst>
              <a:ext uri="{FF2B5EF4-FFF2-40B4-BE49-F238E27FC236}">
                <a16:creationId xmlns="" xmlns:a16="http://schemas.microsoft.com/office/drawing/2014/main" id="{C2392E6C-70E9-82F9-B094-B9F5917E7BC2}"/>
              </a:ext>
            </a:extLst>
          </p:cNvPr>
          <p:cNvSpPr txBox="1"/>
          <p:nvPr/>
        </p:nvSpPr>
        <p:spPr>
          <a:xfrm>
            <a:off x="5707354" y="2083575"/>
            <a:ext cx="4553269" cy="707886"/>
          </a:xfrm>
          <a:custGeom>
            <a:avLst/>
            <a:gdLst>
              <a:gd name="connsiteX0" fmla="*/ 0 w 5756297"/>
              <a:gd name="connsiteY0" fmla="*/ 0 h 707886"/>
              <a:gd name="connsiteX1" fmla="*/ 5756297 w 5756297"/>
              <a:gd name="connsiteY1" fmla="*/ 0 h 707886"/>
              <a:gd name="connsiteX2" fmla="*/ 5756297 w 5756297"/>
              <a:gd name="connsiteY2" fmla="*/ 707886 h 707886"/>
              <a:gd name="connsiteX3" fmla="*/ 0 w 5756297"/>
              <a:gd name="connsiteY3" fmla="*/ 707886 h 707886"/>
              <a:gd name="connsiteX4" fmla="*/ 0 w 575629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297" h="707886" fill="none" extrusionOk="0">
                <a:moveTo>
                  <a:pt x="0" y="0"/>
                </a:moveTo>
                <a:cubicBezTo>
                  <a:pt x="1625932" y="5222"/>
                  <a:pt x="3362571" y="24918"/>
                  <a:pt x="5756297" y="0"/>
                </a:cubicBezTo>
                <a:cubicBezTo>
                  <a:pt x="5815707" y="312948"/>
                  <a:pt x="5758206" y="396148"/>
                  <a:pt x="5756297" y="707886"/>
                </a:cubicBezTo>
                <a:cubicBezTo>
                  <a:pt x="3989388" y="543125"/>
                  <a:pt x="2117321" y="826036"/>
                  <a:pt x="0" y="707886"/>
                </a:cubicBezTo>
                <a:cubicBezTo>
                  <a:pt x="-25096" y="447386"/>
                  <a:pt x="-54860" y="82424"/>
                  <a:pt x="0" y="0"/>
                </a:cubicBezTo>
                <a:close/>
              </a:path>
              <a:path w="5756297" h="707886" stroke="0" extrusionOk="0">
                <a:moveTo>
                  <a:pt x="0" y="0"/>
                </a:moveTo>
                <a:cubicBezTo>
                  <a:pt x="1118907" y="11849"/>
                  <a:pt x="3526235" y="-161459"/>
                  <a:pt x="5756297" y="0"/>
                </a:cubicBezTo>
                <a:cubicBezTo>
                  <a:pt x="5802613" y="266683"/>
                  <a:pt x="5765059" y="423695"/>
                  <a:pt x="5756297" y="707886"/>
                </a:cubicBezTo>
                <a:cubicBezTo>
                  <a:pt x="3921183" y="562026"/>
                  <a:pt x="1264368"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máy</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cưa</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gỗ</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err="1" smtClean="0">
                <a:solidFill>
                  <a:prstClr val="black"/>
                </a:solidFill>
                <a:latin typeface="Times New Roman" panose="02020603050405020304" pitchFamily="18" charset="0"/>
                <a:cs typeface="Times New Roman" panose="02020603050405020304" pitchFamily="18" charset="0"/>
              </a:rPr>
              <a:t>Cần</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đeo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cái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bịt</a:t>
            </a:r>
            <a:r>
              <a:rPr lang="en-US" sz="4000" b="1" dirty="0">
                <a:solidFill>
                  <a:prstClr val="black"/>
                </a:solidFill>
                <a:latin typeface="Times New Roman" panose="02020603050405020304" pitchFamily="18" charset="0"/>
                <a:cs typeface="Times New Roman" panose="02020603050405020304" pitchFamily="18" charset="0"/>
              </a:rPr>
              <a:t> tai </a:t>
            </a:r>
            <a:r>
              <a:rPr lang="en-US" sz="4000" b="1" dirty="0" err="1">
                <a:solidFill>
                  <a:prstClr val="black"/>
                </a:solidFill>
                <a:latin typeface="Times New Roman" panose="02020603050405020304" pitchFamily="18" charset="0"/>
                <a:cs typeface="Times New Roman" panose="02020603050405020304" pitchFamily="18" charset="0"/>
              </a:rPr>
              <a:t>để</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làm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giảm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tiếng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ồn</a:t>
            </a:r>
            <a:r>
              <a:rPr lang="en-US" sz="4000" b="1" dirty="0">
                <a:solidFill>
                  <a:prstClr val="black"/>
                </a:solidFill>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Shape 34">
            <a:extLst>
              <a:ext uri="{FF2B5EF4-FFF2-40B4-BE49-F238E27FC236}">
                <a16:creationId xmlns="" xmlns:a16="http://schemas.microsoft.com/office/drawing/2014/main" id="{AE0A7678-7CF7-DF49-B046-0635964E38BD}"/>
              </a:ext>
            </a:extLst>
          </p:cNvPr>
          <p:cNvSpPr/>
          <p:nvPr/>
        </p:nvSpPr>
        <p:spPr>
          <a:xfrm>
            <a:off x="5625530" y="28660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3" name="Picture 2">
            <a:extLst>
              <a:ext uri="{FF2B5EF4-FFF2-40B4-BE49-F238E27FC236}">
                <a16:creationId xmlns="" xmlns:a16="http://schemas.microsoft.com/office/drawing/2014/main" id="{BF35E4D9-89D0-29C1-BCB1-D9201CABCC2F}"/>
              </a:ext>
            </a:extLst>
          </p:cNvPr>
          <p:cNvPicPr>
            <a:picLocks noChangeAspect="1"/>
          </p:cNvPicPr>
          <p:nvPr/>
        </p:nvPicPr>
        <p:blipFill>
          <a:blip r:embed="rId4"/>
          <a:stretch>
            <a:fillRect/>
          </a:stretch>
        </p:blipFill>
        <p:spPr>
          <a:xfrm>
            <a:off x="853730" y="1934308"/>
            <a:ext cx="4136919" cy="3166122"/>
          </a:xfrm>
          <a:prstGeom prst="rect">
            <a:avLst/>
          </a:prstGeom>
        </p:spPr>
      </p:pic>
    </p:spTree>
    <p:extLst>
      <p:ext uri="{BB962C8B-B14F-4D97-AF65-F5344CB8AC3E}">
        <p14:creationId xmlns:p14="http://schemas.microsoft.com/office/powerpoint/2010/main" val="1280015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80DADA6-2761-6DDA-8F81-646FE9D80ADD}"/>
              </a:ext>
            </a:extLst>
          </p:cNvPr>
          <p:cNvPicPr>
            <a:picLocks noChangeAspect="1"/>
          </p:cNvPicPr>
          <p:nvPr/>
        </p:nvPicPr>
        <p:blipFill>
          <a:blip r:embed="rId3"/>
          <a:stretch>
            <a:fillRect/>
          </a:stretch>
        </p:blipFill>
        <p:spPr>
          <a:xfrm>
            <a:off x="2538569" y="203296"/>
            <a:ext cx="7010400" cy="943704"/>
          </a:xfrm>
          <a:prstGeom prst="rect">
            <a:avLst/>
          </a:prstGeom>
        </p:spPr>
      </p:pic>
      <p:sp>
        <p:nvSpPr>
          <p:cNvPr id="15" name="TextBox 14">
            <a:extLst>
              <a:ext uri="{FF2B5EF4-FFF2-40B4-BE49-F238E27FC236}">
                <a16:creationId xmlns="" xmlns:a16="http://schemas.microsoft.com/office/drawing/2014/main" id="{C2392E6C-70E9-82F9-B094-B9F5917E7BC2}"/>
              </a:ext>
            </a:extLst>
          </p:cNvPr>
          <p:cNvSpPr txBox="1"/>
          <p:nvPr/>
        </p:nvSpPr>
        <p:spPr>
          <a:xfrm>
            <a:off x="5479501" y="1762153"/>
            <a:ext cx="6132444" cy="707886"/>
          </a:xfrm>
          <a:custGeom>
            <a:avLst/>
            <a:gdLst>
              <a:gd name="connsiteX0" fmla="*/ 0 w 6132444"/>
              <a:gd name="connsiteY0" fmla="*/ 0 h 707886"/>
              <a:gd name="connsiteX1" fmla="*/ 6132444 w 6132444"/>
              <a:gd name="connsiteY1" fmla="*/ 0 h 707886"/>
              <a:gd name="connsiteX2" fmla="*/ 6132444 w 6132444"/>
              <a:gd name="connsiteY2" fmla="*/ 707886 h 707886"/>
              <a:gd name="connsiteX3" fmla="*/ 0 w 6132444"/>
              <a:gd name="connsiteY3" fmla="*/ 707886 h 707886"/>
              <a:gd name="connsiteX4" fmla="*/ 0 w 613244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2444" h="707886" fill="none" extrusionOk="0">
                <a:moveTo>
                  <a:pt x="0" y="0"/>
                </a:moveTo>
                <a:cubicBezTo>
                  <a:pt x="1761284" y="5222"/>
                  <a:pt x="3367470" y="24918"/>
                  <a:pt x="6132444" y="0"/>
                </a:cubicBezTo>
                <a:cubicBezTo>
                  <a:pt x="6191854" y="312948"/>
                  <a:pt x="6134353" y="396148"/>
                  <a:pt x="6132444" y="707886"/>
                </a:cubicBezTo>
                <a:cubicBezTo>
                  <a:pt x="4771376" y="543125"/>
                  <a:pt x="2457936" y="826036"/>
                  <a:pt x="0" y="707886"/>
                </a:cubicBezTo>
                <a:cubicBezTo>
                  <a:pt x="-25096" y="447386"/>
                  <a:pt x="-54860" y="82424"/>
                  <a:pt x="0" y="0"/>
                </a:cubicBezTo>
                <a:close/>
              </a:path>
              <a:path w="6132444" h="707886" stroke="0" extrusionOk="0">
                <a:moveTo>
                  <a:pt x="0" y="0"/>
                </a:moveTo>
                <a:cubicBezTo>
                  <a:pt x="1024610" y="11849"/>
                  <a:pt x="3576772" y="-161459"/>
                  <a:pt x="6132444" y="0"/>
                </a:cubicBezTo>
                <a:cubicBezTo>
                  <a:pt x="6178760" y="266683"/>
                  <a:pt x="6141206" y="423695"/>
                  <a:pt x="6132444" y="707886"/>
                </a:cubicBezTo>
                <a:cubicBezTo>
                  <a:pt x="4166981" y="562026"/>
                  <a:pt x="1632074"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0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cơ</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ô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tô</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xe</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máy</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62ED0542-45EF-89CF-75D8-95FC23D18DE1}"/>
              </a:ext>
            </a:extLst>
          </p:cNvPr>
          <p:cNvSpPr txBox="1"/>
          <p:nvPr/>
        </p:nvSpPr>
        <p:spPr>
          <a:xfrm>
            <a:off x="6490221" y="3730557"/>
            <a:ext cx="4845740" cy="2554545"/>
          </a:xfrm>
          <a:custGeom>
            <a:avLst/>
            <a:gdLst>
              <a:gd name="connsiteX0" fmla="*/ 0 w 4845740"/>
              <a:gd name="connsiteY0" fmla="*/ 0 h 2554545"/>
              <a:gd name="connsiteX1" fmla="*/ 4845740 w 4845740"/>
              <a:gd name="connsiteY1" fmla="*/ 0 h 2554545"/>
              <a:gd name="connsiteX2" fmla="*/ 4845740 w 4845740"/>
              <a:gd name="connsiteY2" fmla="*/ 2554545 h 2554545"/>
              <a:gd name="connsiteX3" fmla="*/ 0 w 4845740"/>
              <a:gd name="connsiteY3" fmla="*/ 2554545 h 2554545"/>
              <a:gd name="connsiteX4" fmla="*/ 0 w 4845740"/>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2554545" fill="none" extrusionOk="0">
                <a:moveTo>
                  <a:pt x="0" y="0"/>
                </a:moveTo>
                <a:cubicBezTo>
                  <a:pt x="1025203" y="5222"/>
                  <a:pt x="4127096" y="24918"/>
                  <a:pt x="4845740" y="0"/>
                </a:cubicBezTo>
                <a:cubicBezTo>
                  <a:pt x="4684495" y="837733"/>
                  <a:pt x="4801980" y="1383476"/>
                  <a:pt x="4845740" y="2554545"/>
                </a:cubicBezTo>
                <a:cubicBezTo>
                  <a:pt x="2428370" y="2389784"/>
                  <a:pt x="2149487" y="2672695"/>
                  <a:pt x="0" y="2554545"/>
                </a:cubicBezTo>
                <a:cubicBezTo>
                  <a:pt x="-55725" y="1859262"/>
                  <a:pt x="17072" y="437056"/>
                  <a:pt x="0" y="0"/>
                </a:cubicBezTo>
                <a:close/>
              </a:path>
              <a:path w="4845740" h="2554545" stroke="0" extrusionOk="0">
                <a:moveTo>
                  <a:pt x="0" y="0"/>
                </a:moveTo>
                <a:cubicBezTo>
                  <a:pt x="2209236" y="11849"/>
                  <a:pt x="4303434" y="-161459"/>
                  <a:pt x="4845740" y="0"/>
                </a:cubicBezTo>
                <a:cubicBezTo>
                  <a:pt x="4848870" y="1191849"/>
                  <a:pt x="4744564" y="1724527"/>
                  <a:pt x="4845740" y="2554545"/>
                </a:cubicBezTo>
                <a:cubicBezTo>
                  <a:pt x="2892465" y="2408685"/>
                  <a:pt x="4920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err="1">
                <a:solidFill>
                  <a:prstClr val="black"/>
                </a:solidFill>
                <a:latin typeface="Times New Roman" panose="02020603050405020304" pitchFamily="18" charset="0"/>
                <a:cs typeface="Times New Roman" panose="02020603050405020304" pitchFamily="18" charset="0"/>
              </a:rPr>
              <a:t>Cần</a:t>
            </a:r>
            <a:r>
              <a:rPr lang="en-US" sz="3200" b="1" dirty="0">
                <a:solidFill>
                  <a:prstClr val="black"/>
                </a:solidFill>
                <a:latin typeface="Times New Roman" panose="02020603050405020304" pitchFamily="18" charset="0"/>
                <a:cs typeface="Times New Roman" panose="02020603050405020304" pitchFamily="18" charset="0"/>
              </a:rPr>
              <a:t> d</a:t>
            </a:r>
            <a:r>
              <a:rPr lang="vi-VN" sz="3200" b="1" dirty="0">
                <a:solidFill>
                  <a:prstClr val="black"/>
                </a:solidFill>
                <a:latin typeface="Times New Roman" panose="02020603050405020304" pitchFamily="18" charset="0"/>
                <a:cs typeface="Times New Roman" panose="02020603050405020304" pitchFamily="18" charset="0"/>
              </a:rPr>
              <a:t>ựng các tấm cách âm hoặc trồng cây ven đường sẽ hạn chế tiếng ồn cho những người sống quanh khu vực.</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Shape 34">
            <a:extLst>
              <a:ext uri="{FF2B5EF4-FFF2-40B4-BE49-F238E27FC236}">
                <a16:creationId xmlns="" xmlns:a16="http://schemas.microsoft.com/office/drawing/2014/main" id="{AE0A7678-7CF7-DF49-B046-0635964E38BD}"/>
              </a:ext>
            </a:extLst>
          </p:cNvPr>
          <p:cNvSpPr/>
          <p:nvPr/>
        </p:nvSpPr>
        <p:spPr>
          <a:xfrm>
            <a:off x="5479501" y="270529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4" name="Picture 3">
            <a:extLst>
              <a:ext uri="{FF2B5EF4-FFF2-40B4-BE49-F238E27FC236}">
                <a16:creationId xmlns="" xmlns:a16="http://schemas.microsoft.com/office/drawing/2014/main" id="{2D495875-1B1C-EDD3-956B-BCD47C80820C}"/>
              </a:ext>
            </a:extLst>
          </p:cNvPr>
          <p:cNvPicPr>
            <a:picLocks noChangeAspect="1"/>
          </p:cNvPicPr>
          <p:nvPr/>
        </p:nvPicPr>
        <p:blipFill>
          <a:blip r:embed="rId4"/>
          <a:stretch>
            <a:fillRect/>
          </a:stretch>
        </p:blipFill>
        <p:spPr>
          <a:xfrm>
            <a:off x="910879" y="2127737"/>
            <a:ext cx="3960852" cy="3205641"/>
          </a:xfrm>
          <a:prstGeom prst="rect">
            <a:avLst/>
          </a:prstGeom>
        </p:spPr>
      </p:pic>
    </p:spTree>
    <p:extLst>
      <p:ext uri="{BB962C8B-B14F-4D97-AF65-F5344CB8AC3E}">
        <p14:creationId xmlns:p14="http://schemas.microsoft.com/office/powerpoint/2010/main" val="1865509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ounded Rectangle 1"/>
          <p:cNvSpPr/>
          <p:nvPr/>
        </p:nvSpPr>
        <p:spPr>
          <a:xfrm>
            <a:off x="437322" y="2560319"/>
            <a:ext cx="10855518" cy="36516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606288" y="2831634"/>
            <a:ext cx="10515600"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Calibri" panose="020F0502020204030204" pitchFamily="34" charset="0"/>
                <a:cs typeface="Calibri" panose="020F0502020204030204" pitchFamily="34" charset="0"/>
              </a:rPr>
              <a:t>Trong </a:t>
            </a:r>
            <a:r>
              <a:rPr lang="en-US" sz="4000" b="1" dirty="0" err="1">
                <a:solidFill>
                  <a:prstClr val="black">
                    <a:lumMod val="95000"/>
                    <a:lumOff val="5000"/>
                  </a:prstClr>
                </a:solidFill>
                <a:latin typeface="Calibri" panose="020F0502020204030204" pitchFamily="34" charset="0"/>
                <a:cs typeface="Calibri" panose="020F0502020204030204" pitchFamily="34" charset="0"/>
              </a:rPr>
              <a:t>cuộc</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sống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hàng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ngày</a:t>
            </a:r>
            <a:r>
              <a:rPr lang="en-US" sz="4000" b="1" dirty="0">
                <a:solidFill>
                  <a:prstClr val="black">
                    <a:lumMod val="95000"/>
                    <a:lumOff val="5000"/>
                  </a:prstClr>
                </a:solidFill>
                <a:latin typeface="Calibri" panose="020F0502020204030204" pitchFamily="34" charset="0"/>
                <a:cs typeface="Calibri" panose="020F0502020204030204" pitchFamily="34" charset="0"/>
              </a:rPr>
              <a:t>, c</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ác âm thanh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như</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khoan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cưa</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gỗ</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cơ</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xe</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ô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tô</a:t>
            </a:r>
            <a:r>
              <a:rPr lang="en-US" sz="4000" b="1" dirty="0">
                <a:solidFill>
                  <a:prstClr val="black">
                    <a:lumMod val="95000"/>
                    <a:lumOff val="5000"/>
                  </a:prstClr>
                </a:solidFill>
                <a:latin typeface="Calibri" panose="020F0502020204030204" pitchFamily="34" charset="0"/>
                <a:cs typeface="Calibri" panose="020F0502020204030204" pitchFamily="34" charset="0"/>
              </a:rPr>
              <a:t>...</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kéo dài, lặp đi lặp lại vượt quá mức chịu đựng của con người, gây ra ô nhiễm tiếng ồn.</a:t>
            </a:r>
            <a:endParaRPr kumimoji="0" lang="en-GB"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 xmlns:a16="http://schemas.microsoft.com/office/drawing/2014/main" id="{0A5CBF36-98AA-2378-9AAF-2A68DE55338E}"/>
              </a:ext>
            </a:extLst>
          </p:cNvPr>
          <p:cNvPicPr>
            <a:picLocks noChangeAspect="1"/>
          </p:cNvPicPr>
          <p:nvPr/>
        </p:nvPicPr>
        <p:blipFill>
          <a:blip r:embed="rId3"/>
          <a:stretch>
            <a:fillRect/>
          </a:stretch>
        </p:blipFill>
        <p:spPr>
          <a:xfrm>
            <a:off x="3452152" y="403692"/>
            <a:ext cx="7017104" cy="2353260"/>
          </a:xfrm>
          <a:prstGeom prst="rect">
            <a:avLst/>
          </a:prstGeom>
        </p:spPr>
      </p:pic>
    </p:spTree>
    <p:extLst>
      <p:ext uri="{BB962C8B-B14F-4D97-AF65-F5344CB8AC3E}">
        <p14:creationId xmlns:p14="http://schemas.microsoft.com/office/powerpoint/2010/main" val="2942413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A77F68DF-8881-A790-EE0B-1B1A15DC65FA}"/>
              </a:ext>
            </a:extLst>
          </p:cNvPr>
          <p:cNvGrpSpPr/>
          <p:nvPr/>
        </p:nvGrpSpPr>
        <p:grpSpPr>
          <a:xfrm>
            <a:off x="4124628" y="275809"/>
            <a:ext cx="7543909" cy="1473333"/>
            <a:chOff x="4804552" y="1790768"/>
            <a:chExt cx="4409954" cy="1742278"/>
          </a:xfrm>
        </p:grpSpPr>
        <p:sp>
          <p:nvSpPr>
            <p:cNvPr id="4" name="Speech Bubble: Rectangle with Corners Rounded 3">
              <a:extLst>
                <a:ext uri="{FF2B5EF4-FFF2-40B4-BE49-F238E27FC236}">
                  <a16:creationId xmlns="" xmlns:a16="http://schemas.microsoft.com/office/drawing/2014/main" id="{95F5218B-6298-6058-AC2A-02405D8B481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 xmlns:a16="http://schemas.microsoft.com/office/drawing/2014/main" id="{03B142C0-BBC3-A5B8-EA23-DD40E957B0A9}"/>
                </a:ext>
              </a:extLst>
            </p:cNvPr>
            <p:cNvSpPr/>
            <p:nvPr/>
          </p:nvSpPr>
          <p:spPr>
            <a:xfrm>
              <a:off x="4904468" y="1968024"/>
              <a:ext cx="4210121" cy="156502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mj-lt"/>
                  <a:cs typeface="Calibri" panose="020F0502020204030204" pitchFamily="34" charset="0"/>
                </a:rPr>
                <a:t>1.</a:t>
              </a:r>
              <a:r>
                <a:rPr lang="vi-VN" altLang="en-US" sz="4000" b="1" dirty="0">
                  <a:solidFill>
                    <a:srgbClr val="000000"/>
                  </a:solidFill>
                  <a:latin typeface="Calibri" panose="020F0502020204030204" pitchFamily="34" charset="0"/>
                  <a:cs typeface="Calibri" panose="020F0502020204030204" pitchFamily="34" charset="0"/>
                </a:rPr>
                <a:t> </a:t>
              </a:r>
              <a:r>
                <a:rPr lang="vi-VN" altLang="en-US" sz="4000" b="1" dirty="0">
                  <a:solidFill>
                    <a:srgbClr val="000000"/>
                  </a:solidFill>
                  <a:latin typeface="+mj-lt"/>
                  <a:cs typeface="Calibri" panose="020F0502020204030204" pitchFamily="34" charset="0"/>
                </a:rPr>
                <a:t>Kể những tiếng ồn em thường nghe thấy ở trường và ở nhà?</a:t>
              </a:r>
              <a:endParaRPr kumimoji="0" lang="en-US" altLang="en-US" sz="2000" b="1"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grpSp>
      <p:grpSp>
        <p:nvGrpSpPr>
          <p:cNvPr id="6" name="Group 5">
            <a:extLst>
              <a:ext uri="{FF2B5EF4-FFF2-40B4-BE49-F238E27FC236}">
                <a16:creationId xmlns="" xmlns:a16="http://schemas.microsoft.com/office/drawing/2014/main" id="{CA134CA9-4E31-EF75-813D-93A7E1FC7ADB}"/>
              </a:ext>
            </a:extLst>
          </p:cNvPr>
          <p:cNvGrpSpPr/>
          <p:nvPr/>
        </p:nvGrpSpPr>
        <p:grpSpPr>
          <a:xfrm>
            <a:off x="4156403" y="2387402"/>
            <a:ext cx="7543909" cy="1323439"/>
            <a:chOff x="4804552" y="1721377"/>
            <a:chExt cx="4409954" cy="2001433"/>
          </a:xfrm>
        </p:grpSpPr>
        <p:sp>
          <p:nvSpPr>
            <p:cNvPr id="7" name="Speech Bubble: Rectangle with Corners Rounded 6">
              <a:extLst>
                <a:ext uri="{FF2B5EF4-FFF2-40B4-BE49-F238E27FC236}">
                  <a16:creationId xmlns="" xmlns:a16="http://schemas.microsoft.com/office/drawing/2014/main" id="{1ACD132B-1026-2FFC-09B7-E7D1E82FA1C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ectangle 7">
              <a:extLst>
                <a:ext uri="{FF2B5EF4-FFF2-40B4-BE49-F238E27FC236}">
                  <a16:creationId xmlns="" xmlns:a16="http://schemas.microsoft.com/office/drawing/2014/main" id="{A8132054-06B4-D65F-F84C-D7BC94491A21}"/>
                </a:ext>
              </a:extLst>
            </p:cNvPr>
            <p:cNvSpPr/>
            <p:nvPr/>
          </p:nvSpPr>
          <p:spPr>
            <a:xfrm>
              <a:off x="4892848" y="1721377"/>
              <a:ext cx="4210121" cy="200143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mj-lt"/>
                  <a:cs typeface="Calibri" panose="020F0502020204030204" pitchFamily="34" charset="0"/>
                </a:rPr>
                <a:t>2.</a:t>
              </a:r>
              <a:r>
                <a:rPr lang="vi-VN" altLang="en-US" sz="4000" b="1" dirty="0">
                  <a:solidFill>
                    <a:srgbClr val="000000"/>
                  </a:solidFill>
                  <a:latin typeface="Calibri" panose="020F0502020204030204" pitchFamily="34" charset="0"/>
                  <a:cs typeface="Calibri" panose="020F0502020204030204" pitchFamily="34" charset="0"/>
                </a:rPr>
                <a:t> </a:t>
              </a:r>
              <a:r>
                <a:rPr lang="vi-VN" altLang="en-US" sz="4000" b="1" dirty="0">
                  <a:solidFill>
                    <a:srgbClr val="000000"/>
                  </a:solidFill>
                  <a:latin typeface="+mj-lt"/>
                  <a:cs typeface="Calibri" panose="020F0502020204030204" pitchFamily="34" charset="0"/>
                </a:rPr>
                <a:t>Nêu tác hại của tiếng ồn đối với con người?</a:t>
              </a:r>
              <a:endParaRPr kumimoji="0" lang="en-US" altLang="en-US" sz="2000" b="1"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grpSp>
      <p:grpSp>
        <p:nvGrpSpPr>
          <p:cNvPr id="9" name="Group 8">
            <a:extLst>
              <a:ext uri="{FF2B5EF4-FFF2-40B4-BE49-F238E27FC236}">
                <a16:creationId xmlns="" xmlns:a16="http://schemas.microsoft.com/office/drawing/2014/main" id="{FC4318F9-D8C1-968A-380E-865CDA126E40}"/>
              </a:ext>
            </a:extLst>
          </p:cNvPr>
          <p:cNvGrpSpPr/>
          <p:nvPr/>
        </p:nvGrpSpPr>
        <p:grpSpPr>
          <a:xfrm>
            <a:off x="4005359" y="4224130"/>
            <a:ext cx="7694953" cy="1672351"/>
            <a:chOff x="4804552" y="1790768"/>
            <a:chExt cx="4498250" cy="1788209"/>
          </a:xfrm>
        </p:grpSpPr>
        <p:sp>
          <p:nvSpPr>
            <p:cNvPr id="10" name="Speech Bubble: Rectangle with Corners Rounded 9">
              <a:extLst>
                <a:ext uri="{FF2B5EF4-FFF2-40B4-BE49-F238E27FC236}">
                  <a16:creationId xmlns="" xmlns:a16="http://schemas.microsoft.com/office/drawing/2014/main" id="{09771A11-FF07-7E47-F60E-44E4557961EB}"/>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a:extLst>
                <a:ext uri="{FF2B5EF4-FFF2-40B4-BE49-F238E27FC236}">
                  <a16:creationId xmlns="" xmlns:a16="http://schemas.microsoft.com/office/drawing/2014/main" id="{76941707-CAD5-F256-5FDE-57B660D95C7F}"/>
                </a:ext>
              </a:extLst>
            </p:cNvPr>
            <p:cNvSpPr/>
            <p:nvPr/>
          </p:nvSpPr>
          <p:spPr>
            <a:xfrm>
              <a:off x="5092681" y="1900573"/>
              <a:ext cx="4210121" cy="167840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3200" b="1" dirty="0">
                  <a:solidFill>
                    <a:srgbClr val="000000"/>
                  </a:solidFill>
                  <a:latin typeface="+mj-lt"/>
                  <a:cs typeface="Calibri" panose="020F0502020204030204" pitchFamily="34" charset="0"/>
                </a:rPr>
                <a:t>3. Em có thể làm gì để giảm tác hại của ô nhiễm tiếng ồn cho bản thân và những người khác? </a:t>
              </a:r>
              <a:endParaRPr kumimoji="0" lang="en-US" altLang="en-US" sz="1600" b="1"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grpSp>
      <p:pic>
        <p:nvPicPr>
          <p:cNvPr id="12" name="Picture 11">
            <a:extLst>
              <a:ext uri="{FF2B5EF4-FFF2-40B4-BE49-F238E27FC236}">
                <a16:creationId xmlns="" xmlns:a16="http://schemas.microsoft.com/office/drawing/2014/main" id="{3412A4B7-4701-1E01-CD4A-F0F4AE1135A1}"/>
              </a:ext>
            </a:extLst>
          </p:cNvPr>
          <p:cNvPicPr>
            <a:picLocks noChangeAspect="1"/>
          </p:cNvPicPr>
          <p:nvPr/>
        </p:nvPicPr>
        <p:blipFill>
          <a:blip r:embed="rId3"/>
          <a:stretch>
            <a:fillRect/>
          </a:stretch>
        </p:blipFill>
        <p:spPr>
          <a:xfrm>
            <a:off x="234207" y="1084006"/>
            <a:ext cx="3771152" cy="2682925"/>
          </a:xfrm>
          <a:prstGeom prst="rect">
            <a:avLst/>
          </a:prstGeom>
        </p:spPr>
      </p:pic>
    </p:spTree>
    <p:extLst>
      <p:ext uri="{BB962C8B-B14F-4D97-AF65-F5344CB8AC3E}">
        <p14:creationId xmlns:p14="http://schemas.microsoft.com/office/powerpoint/2010/main" val="36344872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err="1">
                <a:solidFill>
                  <a:srgbClr val="FF0000"/>
                </a:solidFill>
                <a:latin typeface="Cambria" panose="02040503050406030204" pitchFamily="18" charset="0"/>
                <a:ea typeface="Cambria" panose="02040503050406030204" pitchFamily="18" charset="0"/>
              </a:rPr>
              <a:t>Một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số</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tiếng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ồn</a:t>
            </a:r>
            <a:r>
              <a:rPr lang="en-US" sz="4800" b="1" dirty="0">
                <a:solidFill>
                  <a:srgbClr val="FF0000"/>
                </a:solidFill>
                <a:latin typeface="Cambria" panose="02040503050406030204" pitchFamily="18" charset="0"/>
                <a:ea typeface="Cambria" panose="02040503050406030204" pitchFamily="18" charset="0"/>
              </a:rPr>
              <a:t> </a:t>
            </a:r>
            <a:r>
              <a:rPr lang="en-US" sz="4800" b="1" err="1" smtClean="0">
                <a:solidFill>
                  <a:srgbClr val="FF0000"/>
                </a:solidFill>
                <a:latin typeface="Cambria" panose="02040503050406030204" pitchFamily="18" charset="0"/>
                <a:ea typeface="Cambria" panose="02040503050406030204" pitchFamily="18" charset="0"/>
              </a:rPr>
              <a:t>thường</a:t>
            </a:r>
            <a:r>
              <a:rPr lang="vi-VN" sz="4800" b="1" smtClean="0">
                <a:solidFill>
                  <a:srgbClr val="FF0000"/>
                </a:solidFill>
                <a:latin typeface="Cambria" panose="02040503050406030204" pitchFamily="18" charset="0"/>
                <a:ea typeface="Cambria" panose="02040503050406030204" pitchFamily="18" charset="0"/>
              </a:rPr>
              <a:t> nghe</a:t>
            </a:r>
            <a:r>
              <a:rPr lang="en-US" sz="4800" b="1" smtClean="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thấy</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ây Là Cách Máy Xát Gạo Chạy Bằng Động Cơ Điện 3 Pha Tạo Ra Những Hạt Gạo  Trắng - YouTube">
            <a:extLst>
              <a:ext uri="{FF2B5EF4-FFF2-40B4-BE49-F238E27FC236}">
                <a16:creationId xmlns="" xmlns:a16="http://schemas.microsoft.com/office/drawing/2014/main" id="{04BC1211-454C-CB08-42E0-F0F9FF1C6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82" y="1649895"/>
            <a:ext cx="5954643" cy="3349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F9FEF06B-6CB7-6A8D-A515-2A42DCB0B2F9}"/>
              </a:ext>
            </a:extLst>
          </p:cNvPr>
          <p:cNvSpPr txBox="1"/>
          <p:nvPr/>
        </p:nvSpPr>
        <p:spPr>
          <a:xfrm>
            <a:off x="1277592" y="5283477"/>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gạo</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Bác nông dân lái máy cày bừa ruộng | Tientube TV - YouTube">
            <a:extLst>
              <a:ext uri="{FF2B5EF4-FFF2-40B4-BE49-F238E27FC236}">
                <a16:creationId xmlns="" xmlns:a16="http://schemas.microsoft.com/office/drawing/2014/main" id="{2100F968-DDF0-3C62-AC91-0D2A83164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547" y="1669772"/>
            <a:ext cx="5332896" cy="33296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0A15F633-D3A7-6173-0F5A-3080B7D1BAF0}"/>
              </a:ext>
            </a:extLst>
          </p:cNvPr>
          <p:cNvSpPr txBox="1"/>
          <p:nvPr/>
        </p:nvSpPr>
        <p:spPr>
          <a:xfrm>
            <a:off x="7058025" y="5273538"/>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cày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bừa</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06499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a:solidFill>
                  <a:srgbClr val="FF0000"/>
                </a:solidFill>
                <a:latin typeface="Cambria" panose="02040503050406030204" pitchFamily="18" charset="0"/>
                <a:ea typeface="Cambria" panose="02040503050406030204" pitchFamily="18" charset="0"/>
              </a:rPr>
              <a:t>T</a:t>
            </a:r>
            <a:r>
              <a:rPr lang="vi-VN" sz="4800" b="1" dirty="0">
                <a:solidFill>
                  <a:srgbClr val="FF0000"/>
                </a:solidFill>
                <a:latin typeface="Cambria" panose="02040503050406030204" pitchFamily="18" charset="0"/>
                <a:ea typeface="Cambria" panose="02040503050406030204" pitchFamily="18" charset="0"/>
              </a:rPr>
              <a:t>ác hại của tiếng ồn đối với con người</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s 77828">
            <a:extLst>
              <a:ext uri="{FF2B5EF4-FFF2-40B4-BE49-F238E27FC236}">
                <a16:creationId xmlns="" xmlns:a16="http://schemas.microsoft.com/office/drawing/2014/main" id="{9F6835E0-AD9E-D7B4-E454-8ADE1100EB49}"/>
              </a:ext>
            </a:extLst>
          </p:cNvPr>
          <p:cNvSpPr/>
          <p:nvPr/>
        </p:nvSpPr>
        <p:spPr>
          <a:xfrm>
            <a:off x="646043" y="1885777"/>
            <a:ext cx="10774018" cy="3970318"/>
          </a:xfrm>
          <a:custGeom>
            <a:avLst/>
            <a:gdLst>
              <a:gd name="connsiteX0" fmla="*/ 0 w 10774018"/>
              <a:gd name="connsiteY0" fmla="*/ 0 h 3970318"/>
              <a:gd name="connsiteX1" fmla="*/ 814037 w 10774018"/>
              <a:gd name="connsiteY1" fmla="*/ 0 h 3970318"/>
              <a:gd name="connsiteX2" fmla="*/ 1520334 w 10774018"/>
              <a:gd name="connsiteY2" fmla="*/ 0 h 3970318"/>
              <a:gd name="connsiteX3" fmla="*/ 2118890 w 10774018"/>
              <a:gd name="connsiteY3" fmla="*/ 0 h 3970318"/>
              <a:gd name="connsiteX4" fmla="*/ 2501966 w 10774018"/>
              <a:gd name="connsiteY4" fmla="*/ 0 h 3970318"/>
              <a:gd name="connsiteX5" fmla="*/ 2992783 w 10774018"/>
              <a:gd name="connsiteY5" fmla="*/ 0 h 3970318"/>
              <a:gd name="connsiteX6" fmla="*/ 3483599 w 10774018"/>
              <a:gd name="connsiteY6" fmla="*/ 0 h 3970318"/>
              <a:gd name="connsiteX7" fmla="*/ 3866675 w 10774018"/>
              <a:gd name="connsiteY7" fmla="*/ 0 h 3970318"/>
              <a:gd name="connsiteX8" fmla="*/ 4572972 w 10774018"/>
              <a:gd name="connsiteY8" fmla="*/ 0 h 3970318"/>
              <a:gd name="connsiteX9" fmla="*/ 5279269 w 10774018"/>
              <a:gd name="connsiteY9" fmla="*/ 0 h 3970318"/>
              <a:gd name="connsiteX10" fmla="*/ 5770085 w 10774018"/>
              <a:gd name="connsiteY10" fmla="*/ 0 h 3970318"/>
              <a:gd name="connsiteX11" fmla="*/ 6476382 w 10774018"/>
              <a:gd name="connsiteY11" fmla="*/ 0 h 3970318"/>
              <a:gd name="connsiteX12" fmla="*/ 7290419 w 10774018"/>
              <a:gd name="connsiteY12" fmla="*/ 0 h 3970318"/>
              <a:gd name="connsiteX13" fmla="*/ 8104456 w 10774018"/>
              <a:gd name="connsiteY13" fmla="*/ 0 h 3970318"/>
              <a:gd name="connsiteX14" fmla="*/ 8810752 w 10774018"/>
              <a:gd name="connsiteY14" fmla="*/ 0 h 3970318"/>
              <a:gd name="connsiteX15" fmla="*/ 9517049 w 10774018"/>
              <a:gd name="connsiteY15" fmla="*/ 0 h 3970318"/>
              <a:gd name="connsiteX16" fmla="*/ 9900125 w 10774018"/>
              <a:gd name="connsiteY16" fmla="*/ 0 h 3970318"/>
              <a:gd name="connsiteX17" fmla="*/ 10175461 w 10774018"/>
              <a:gd name="connsiteY17" fmla="*/ 0 h 3970318"/>
              <a:gd name="connsiteX18" fmla="*/ 10774018 w 10774018"/>
              <a:gd name="connsiteY18" fmla="*/ 0 h 3970318"/>
              <a:gd name="connsiteX19" fmla="*/ 10774018 w 10774018"/>
              <a:gd name="connsiteY19" fmla="*/ 527485 h 3970318"/>
              <a:gd name="connsiteX20" fmla="*/ 10774018 w 10774018"/>
              <a:gd name="connsiteY20" fmla="*/ 1094673 h 3970318"/>
              <a:gd name="connsiteX21" fmla="*/ 10774018 w 10774018"/>
              <a:gd name="connsiteY21" fmla="*/ 1701565 h 3970318"/>
              <a:gd name="connsiteX22" fmla="*/ 10774018 w 10774018"/>
              <a:gd name="connsiteY22" fmla="*/ 2229050 h 3970318"/>
              <a:gd name="connsiteX23" fmla="*/ 10774018 w 10774018"/>
              <a:gd name="connsiteY23" fmla="*/ 2875645 h 3970318"/>
              <a:gd name="connsiteX24" fmla="*/ 10774018 w 10774018"/>
              <a:gd name="connsiteY24" fmla="*/ 3403130 h 3970318"/>
              <a:gd name="connsiteX25" fmla="*/ 10774018 w 10774018"/>
              <a:gd name="connsiteY25" fmla="*/ 3970318 h 3970318"/>
              <a:gd name="connsiteX26" fmla="*/ 10390942 w 10774018"/>
              <a:gd name="connsiteY26" fmla="*/ 3970318 h 3970318"/>
              <a:gd name="connsiteX27" fmla="*/ 9576905 w 10774018"/>
              <a:gd name="connsiteY27" fmla="*/ 3970318 h 3970318"/>
              <a:gd name="connsiteX28" fmla="*/ 8870608 w 10774018"/>
              <a:gd name="connsiteY28" fmla="*/ 3970318 h 3970318"/>
              <a:gd name="connsiteX29" fmla="*/ 8272052 w 10774018"/>
              <a:gd name="connsiteY29" fmla="*/ 3970318 h 3970318"/>
              <a:gd name="connsiteX30" fmla="*/ 7781235 w 10774018"/>
              <a:gd name="connsiteY30" fmla="*/ 3970318 h 3970318"/>
              <a:gd name="connsiteX31" fmla="*/ 7074938 w 10774018"/>
              <a:gd name="connsiteY31" fmla="*/ 3970318 h 3970318"/>
              <a:gd name="connsiteX32" fmla="*/ 6368642 w 10774018"/>
              <a:gd name="connsiteY32" fmla="*/ 3970318 h 3970318"/>
              <a:gd name="connsiteX33" fmla="*/ 5662345 w 10774018"/>
              <a:gd name="connsiteY33" fmla="*/ 3970318 h 3970318"/>
              <a:gd name="connsiteX34" fmla="*/ 4848308 w 10774018"/>
              <a:gd name="connsiteY34" fmla="*/ 3970318 h 3970318"/>
              <a:gd name="connsiteX35" fmla="*/ 4142011 w 10774018"/>
              <a:gd name="connsiteY35" fmla="*/ 3970318 h 3970318"/>
              <a:gd name="connsiteX36" fmla="*/ 3543455 w 10774018"/>
              <a:gd name="connsiteY36" fmla="*/ 3970318 h 3970318"/>
              <a:gd name="connsiteX37" fmla="*/ 3268119 w 10774018"/>
              <a:gd name="connsiteY37" fmla="*/ 3970318 h 3970318"/>
              <a:gd name="connsiteX38" fmla="*/ 2992783 w 10774018"/>
              <a:gd name="connsiteY38" fmla="*/ 3970318 h 3970318"/>
              <a:gd name="connsiteX39" fmla="*/ 2717447 w 10774018"/>
              <a:gd name="connsiteY39" fmla="*/ 3970318 h 3970318"/>
              <a:gd name="connsiteX40" fmla="*/ 2334371 w 10774018"/>
              <a:gd name="connsiteY40" fmla="*/ 3970318 h 3970318"/>
              <a:gd name="connsiteX41" fmla="*/ 1843554 w 10774018"/>
              <a:gd name="connsiteY41" fmla="*/ 3970318 h 3970318"/>
              <a:gd name="connsiteX42" fmla="*/ 1029517 w 10774018"/>
              <a:gd name="connsiteY42" fmla="*/ 3970318 h 3970318"/>
              <a:gd name="connsiteX43" fmla="*/ 0 w 10774018"/>
              <a:gd name="connsiteY43" fmla="*/ 3970318 h 3970318"/>
              <a:gd name="connsiteX44" fmla="*/ 0 w 10774018"/>
              <a:gd name="connsiteY44" fmla="*/ 3363427 h 3970318"/>
              <a:gd name="connsiteX45" fmla="*/ 0 w 10774018"/>
              <a:gd name="connsiteY45" fmla="*/ 2835941 h 3970318"/>
              <a:gd name="connsiteX46" fmla="*/ 0 w 10774018"/>
              <a:gd name="connsiteY46" fmla="*/ 2348160 h 3970318"/>
              <a:gd name="connsiteX47" fmla="*/ 0 w 10774018"/>
              <a:gd name="connsiteY47" fmla="*/ 1741268 h 3970318"/>
              <a:gd name="connsiteX48" fmla="*/ 0 w 10774018"/>
              <a:gd name="connsiteY48" fmla="*/ 1134377 h 3970318"/>
              <a:gd name="connsiteX49" fmla="*/ 0 w 10774018"/>
              <a:gd name="connsiteY49" fmla="*/ 646595 h 3970318"/>
              <a:gd name="connsiteX50" fmla="*/ 0 w 10774018"/>
              <a:gd name="connsiteY50"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4018" h="3970318" fill="none" extrusionOk="0">
                <a:moveTo>
                  <a:pt x="0" y="0"/>
                </a:moveTo>
                <a:cubicBezTo>
                  <a:pt x="235783" y="-51311"/>
                  <a:pt x="606248" y="53096"/>
                  <a:pt x="814037" y="0"/>
                </a:cubicBezTo>
                <a:cubicBezTo>
                  <a:pt x="1021826" y="-53096"/>
                  <a:pt x="1171731" y="44362"/>
                  <a:pt x="1520334" y="0"/>
                </a:cubicBezTo>
                <a:cubicBezTo>
                  <a:pt x="1868937" y="-44362"/>
                  <a:pt x="1978387" y="11594"/>
                  <a:pt x="2118890" y="0"/>
                </a:cubicBezTo>
                <a:cubicBezTo>
                  <a:pt x="2259393" y="-11594"/>
                  <a:pt x="2355646" y="32658"/>
                  <a:pt x="2501966" y="0"/>
                </a:cubicBezTo>
                <a:cubicBezTo>
                  <a:pt x="2648286" y="-32658"/>
                  <a:pt x="2756610" y="57711"/>
                  <a:pt x="2992783" y="0"/>
                </a:cubicBezTo>
                <a:cubicBezTo>
                  <a:pt x="3228956" y="-57711"/>
                  <a:pt x="3374430" y="4837"/>
                  <a:pt x="3483599" y="0"/>
                </a:cubicBezTo>
                <a:cubicBezTo>
                  <a:pt x="3592768" y="-4837"/>
                  <a:pt x="3783340" y="26174"/>
                  <a:pt x="3866675" y="0"/>
                </a:cubicBezTo>
                <a:cubicBezTo>
                  <a:pt x="3950010" y="-26174"/>
                  <a:pt x="4251348" y="75352"/>
                  <a:pt x="4572972" y="0"/>
                </a:cubicBezTo>
                <a:cubicBezTo>
                  <a:pt x="4894596" y="-75352"/>
                  <a:pt x="4960033" y="64982"/>
                  <a:pt x="5279269" y="0"/>
                </a:cubicBezTo>
                <a:cubicBezTo>
                  <a:pt x="5598505" y="-64982"/>
                  <a:pt x="5664598" y="32013"/>
                  <a:pt x="5770085" y="0"/>
                </a:cubicBezTo>
                <a:cubicBezTo>
                  <a:pt x="5875572" y="-32013"/>
                  <a:pt x="6260981" y="82075"/>
                  <a:pt x="6476382" y="0"/>
                </a:cubicBezTo>
                <a:cubicBezTo>
                  <a:pt x="6691783" y="-82075"/>
                  <a:pt x="7068072" y="66119"/>
                  <a:pt x="7290419" y="0"/>
                </a:cubicBezTo>
                <a:cubicBezTo>
                  <a:pt x="7512766" y="-66119"/>
                  <a:pt x="7838610" y="86221"/>
                  <a:pt x="8104456" y="0"/>
                </a:cubicBezTo>
                <a:cubicBezTo>
                  <a:pt x="8370302" y="-86221"/>
                  <a:pt x="8555558" y="69213"/>
                  <a:pt x="8810752" y="0"/>
                </a:cubicBezTo>
                <a:cubicBezTo>
                  <a:pt x="9065946" y="-69213"/>
                  <a:pt x="9370356" y="9687"/>
                  <a:pt x="9517049" y="0"/>
                </a:cubicBezTo>
                <a:cubicBezTo>
                  <a:pt x="9663742" y="-9687"/>
                  <a:pt x="9763323" y="35202"/>
                  <a:pt x="9900125" y="0"/>
                </a:cubicBezTo>
                <a:cubicBezTo>
                  <a:pt x="10036927" y="-35202"/>
                  <a:pt x="10076575" y="4513"/>
                  <a:pt x="10175461" y="0"/>
                </a:cubicBezTo>
                <a:cubicBezTo>
                  <a:pt x="10274347" y="-4513"/>
                  <a:pt x="10645994" y="53703"/>
                  <a:pt x="10774018" y="0"/>
                </a:cubicBezTo>
                <a:cubicBezTo>
                  <a:pt x="10783228" y="124850"/>
                  <a:pt x="10763305" y="335616"/>
                  <a:pt x="10774018" y="527485"/>
                </a:cubicBezTo>
                <a:cubicBezTo>
                  <a:pt x="10784731" y="719355"/>
                  <a:pt x="10721735" y="931212"/>
                  <a:pt x="10774018" y="1094673"/>
                </a:cubicBezTo>
                <a:cubicBezTo>
                  <a:pt x="10826301" y="1258134"/>
                  <a:pt x="10744371" y="1508830"/>
                  <a:pt x="10774018" y="1701565"/>
                </a:cubicBezTo>
                <a:cubicBezTo>
                  <a:pt x="10803665" y="1894300"/>
                  <a:pt x="10739208" y="1998411"/>
                  <a:pt x="10774018" y="2229050"/>
                </a:cubicBezTo>
                <a:cubicBezTo>
                  <a:pt x="10808828" y="2459689"/>
                  <a:pt x="10763122" y="2699241"/>
                  <a:pt x="10774018" y="2875645"/>
                </a:cubicBezTo>
                <a:cubicBezTo>
                  <a:pt x="10784914" y="3052049"/>
                  <a:pt x="10759579" y="3162506"/>
                  <a:pt x="10774018" y="3403130"/>
                </a:cubicBezTo>
                <a:cubicBezTo>
                  <a:pt x="10788457" y="3643755"/>
                  <a:pt x="10716423" y="3718082"/>
                  <a:pt x="10774018" y="3970318"/>
                </a:cubicBezTo>
                <a:cubicBezTo>
                  <a:pt x="10614314" y="3984382"/>
                  <a:pt x="10559552" y="3934129"/>
                  <a:pt x="10390942" y="3970318"/>
                </a:cubicBezTo>
                <a:cubicBezTo>
                  <a:pt x="10222332" y="4006507"/>
                  <a:pt x="9933677" y="3949805"/>
                  <a:pt x="9576905" y="3970318"/>
                </a:cubicBezTo>
                <a:cubicBezTo>
                  <a:pt x="9220133" y="3990831"/>
                  <a:pt x="9184495" y="3926028"/>
                  <a:pt x="8870608" y="3970318"/>
                </a:cubicBezTo>
                <a:cubicBezTo>
                  <a:pt x="8556721" y="4014608"/>
                  <a:pt x="8482627" y="3960285"/>
                  <a:pt x="8272052" y="3970318"/>
                </a:cubicBezTo>
                <a:cubicBezTo>
                  <a:pt x="8061477" y="3980351"/>
                  <a:pt x="7999522" y="3968314"/>
                  <a:pt x="7781235" y="3970318"/>
                </a:cubicBezTo>
                <a:cubicBezTo>
                  <a:pt x="7562948" y="3972322"/>
                  <a:pt x="7311697" y="3900129"/>
                  <a:pt x="7074938" y="3970318"/>
                </a:cubicBezTo>
                <a:cubicBezTo>
                  <a:pt x="6838179" y="4040507"/>
                  <a:pt x="6528264" y="3951917"/>
                  <a:pt x="6368642" y="3970318"/>
                </a:cubicBezTo>
                <a:cubicBezTo>
                  <a:pt x="6209020" y="3988719"/>
                  <a:pt x="5984663" y="3896096"/>
                  <a:pt x="5662345" y="3970318"/>
                </a:cubicBezTo>
                <a:cubicBezTo>
                  <a:pt x="5340027" y="4044540"/>
                  <a:pt x="5173176" y="3936026"/>
                  <a:pt x="4848308" y="3970318"/>
                </a:cubicBezTo>
                <a:cubicBezTo>
                  <a:pt x="4523440" y="4004610"/>
                  <a:pt x="4320920" y="3934327"/>
                  <a:pt x="4142011" y="3970318"/>
                </a:cubicBezTo>
                <a:cubicBezTo>
                  <a:pt x="3963102" y="4006309"/>
                  <a:pt x="3784448" y="3902404"/>
                  <a:pt x="3543455" y="3970318"/>
                </a:cubicBezTo>
                <a:cubicBezTo>
                  <a:pt x="3302462" y="4038232"/>
                  <a:pt x="3332102" y="3961055"/>
                  <a:pt x="3268119" y="3970318"/>
                </a:cubicBezTo>
                <a:cubicBezTo>
                  <a:pt x="3204136" y="3979581"/>
                  <a:pt x="3109984" y="3969217"/>
                  <a:pt x="2992783" y="3970318"/>
                </a:cubicBezTo>
                <a:cubicBezTo>
                  <a:pt x="2875582" y="3971419"/>
                  <a:pt x="2801676" y="3940648"/>
                  <a:pt x="2717447" y="3970318"/>
                </a:cubicBezTo>
                <a:cubicBezTo>
                  <a:pt x="2633218" y="3999988"/>
                  <a:pt x="2482530" y="3944899"/>
                  <a:pt x="2334371" y="3970318"/>
                </a:cubicBezTo>
                <a:cubicBezTo>
                  <a:pt x="2186212" y="3995737"/>
                  <a:pt x="2056058" y="3966062"/>
                  <a:pt x="1843554" y="3970318"/>
                </a:cubicBezTo>
                <a:cubicBezTo>
                  <a:pt x="1631050" y="3974574"/>
                  <a:pt x="1194868" y="3938707"/>
                  <a:pt x="1029517" y="3970318"/>
                </a:cubicBezTo>
                <a:cubicBezTo>
                  <a:pt x="864166" y="4001929"/>
                  <a:pt x="469448" y="3938497"/>
                  <a:pt x="0" y="3970318"/>
                </a:cubicBezTo>
                <a:cubicBezTo>
                  <a:pt x="-31870" y="3779670"/>
                  <a:pt x="5708" y="3558008"/>
                  <a:pt x="0" y="3363427"/>
                </a:cubicBezTo>
                <a:cubicBezTo>
                  <a:pt x="-5708" y="3168846"/>
                  <a:pt x="57811" y="3091407"/>
                  <a:pt x="0" y="2835941"/>
                </a:cubicBezTo>
                <a:cubicBezTo>
                  <a:pt x="-57811" y="2580475"/>
                  <a:pt x="28575" y="2573071"/>
                  <a:pt x="0" y="2348160"/>
                </a:cubicBezTo>
                <a:cubicBezTo>
                  <a:pt x="-28575" y="2123249"/>
                  <a:pt x="34369" y="2039827"/>
                  <a:pt x="0" y="1741268"/>
                </a:cubicBezTo>
                <a:cubicBezTo>
                  <a:pt x="-34369" y="1442709"/>
                  <a:pt x="49822" y="1432390"/>
                  <a:pt x="0" y="1134377"/>
                </a:cubicBezTo>
                <a:cubicBezTo>
                  <a:pt x="-49822" y="836364"/>
                  <a:pt x="16538" y="808908"/>
                  <a:pt x="0" y="646595"/>
                </a:cubicBezTo>
                <a:cubicBezTo>
                  <a:pt x="-16538" y="484282"/>
                  <a:pt x="27989" y="270238"/>
                  <a:pt x="0" y="0"/>
                </a:cubicBezTo>
                <a:close/>
              </a:path>
              <a:path w="10774018" h="3970318" stroke="0" extrusionOk="0">
                <a:moveTo>
                  <a:pt x="0" y="0"/>
                </a:moveTo>
                <a:cubicBezTo>
                  <a:pt x="113288" y="-48630"/>
                  <a:pt x="270504" y="50710"/>
                  <a:pt x="490816" y="0"/>
                </a:cubicBezTo>
                <a:cubicBezTo>
                  <a:pt x="711128" y="-50710"/>
                  <a:pt x="789784" y="10024"/>
                  <a:pt x="873893" y="0"/>
                </a:cubicBezTo>
                <a:cubicBezTo>
                  <a:pt x="958002" y="-10024"/>
                  <a:pt x="1079728" y="33401"/>
                  <a:pt x="1256969" y="0"/>
                </a:cubicBezTo>
                <a:cubicBezTo>
                  <a:pt x="1434210" y="-33401"/>
                  <a:pt x="1546479" y="7008"/>
                  <a:pt x="1640045" y="0"/>
                </a:cubicBezTo>
                <a:cubicBezTo>
                  <a:pt x="1733611" y="-7008"/>
                  <a:pt x="1846687" y="2300"/>
                  <a:pt x="1915381" y="0"/>
                </a:cubicBezTo>
                <a:cubicBezTo>
                  <a:pt x="1984075" y="-2300"/>
                  <a:pt x="2313672" y="33725"/>
                  <a:pt x="2513938" y="0"/>
                </a:cubicBezTo>
                <a:cubicBezTo>
                  <a:pt x="2714204" y="-33725"/>
                  <a:pt x="2996381" y="45272"/>
                  <a:pt x="3220234" y="0"/>
                </a:cubicBezTo>
                <a:cubicBezTo>
                  <a:pt x="3444087" y="-45272"/>
                  <a:pt x="3591456" y="47805"/>
                  <a:pt x="3818791" y="0"/>
                </a:cubicBezTo>
                <a:cubicBezTo>
                  <a:pt x="4046126" y="-47805"/>
                  <a:pt x="4265622" y="51490"/>
                  <a:pt x="4525088" y="0"/>
                </a:cubicBezTo>
                <a:cubicBezTo>
                  <a:pt x="4784554" y="-51490"/>
                  <a:pt x="4956379" y="27252"/>
                  <a:pt x="5123644" y="0"/>
                </a:cubicBezTo>
                <a:cubicBezTo>
                  <a:pt x="5290909" y="-27252"/>
                  <a:pt x="5613879" y="72530"/>
                  <a:pt x="5937681" y="0"/>
                </a:cubicBezTo>
                <a:cubicBezTo>
                  <a:pt x="6261483" y="-72530"/>
                  <a:pt x="6407083" y="61879"/>
                  <a:pt x="6751718" y="0"/>
                </a:cubicBezTo>
                <a:cubicBezTo>
                  <a:pt x="7096353" y="-61879"/>
                  <a:pt x="7384615" y="675"/>
                  <a:pt x="7565755" y="0"/>
                </a:cubicBezTo>
                <a:cubicBezTo>
                  <a:pt x="7746895" y="-675"/>
                  <a:pt x="7960837" y="7368"/>
                  <a:pt x="8272052" y="0"/>
                </a:cubicBezTo>
                <a:cubicBezTo>
                  <a:pt x="8583267" y="-7368"/>
                  <a:pt x="8622634" y="7321"/>
                  <a:pt x="8870608" y="0"/>
                </a:cubicBezTo>
                <a:cubicBezTo>
                  <a:pt x="9118582" y="-7321"/>
                  <a:pt x="9226794" y="24257"/>
                  <a:pt x="9361425" y="0"/>
                </a:cubicBezTo>
                <a:cubicBezTo>
                  <a:pt x="9496056" y="-24257"/>
                  <a:pt x="9681395" y="31261"/>
                  <a:pt x="9852241" y="0"/>
                </a:cubicBezTo>
                <a:cubicBezTo>
                  <a:pt x="10023087" y="-31261"/>
                  <a:pt x="10107326" y="14127"/>
                  <a:pt x="10235317" y="0"/>
                </a:cubicBezTo>
                <a:cubicBezTo>
                  <a:pt x="10363308" y="-14127"/>
                  <a:pt x="10636473" y="55101"/>
                  <a:pt x="10774018" y="0"/>
                </a:cubicBezTo>
                <a:cubicBezTo>
                  <a:pt x="10779045" y="238669"/>
                  <a:pt x="10765723" y="292332"/>
                  <a:pt x="10774018" y="527485"/>
                </a:cubicBezTo>
                <a:cubicBezTo>
                  <a:pt x="10782313" y="762638"/>
                  <a:pt x="10738704" y="914361"/>
                  <a:pt x="10774018" y="1054970"/>
                </a:cubicBezTo>
                <a:cubicBezTo>
                  <a:pt x="10809332" y="1195580"/>
                  <a:pt x="10757376" y="1356273"/>
                  <a:pt x="10774018" y="1622158"/>
                </a:cubicBezTo>
                <a:cubicBezTo>
                  <a:pt x="10790660" y="1888043"/>
                  <a:pt x="10749012" y="1887529"/>
                  <a:pt x="10774018" y="2149644"/>
                </a:cubicBezTo>
                <a:cubicBezTo>
                  <a:pt x="10799024" y="2411759"/>
                  <a:pt x="10729029" y="2520003"/>
                  <a:pt x="10774018" y="2796238"/>
                </a:cubicBezTo>
                <a:cubicBezTo>
                  <a:pt x="10819007" y="3072473"/>
                  <a:pt x="10773909" y="3075907"/>
                  <a:pt x="10774018" y="3323723"/>
                </a:cubicBezTo>
                <a:cubicBezTo>
                  <a:pt x="10774127" y="3571540"/>
                  <a:pt x="10773020" y="3746642"/>
                  <a:pt x="10774018" y="3970318"/>
                </a:cubicBezTo>
                <a:cubicBezTo>
                  <a:pt x="10685970" y="3991832"/>
                  <a:pt x="10626779" y="3968104"/>
                  <a:pt x="10498682" y="3970318"/>
                </a:cubicBezTo>
                <a:cubicBezTo>
                  <a:pt x="10370585" y="3972532"/>
                  <a:pt x="9988781" y="3912570"/>
                  <a:pt x="9684645" y="3970318"/>
                </a:cubicBezTo>
                <a:cubicBezTo>
                  <a:pt x="9380509" y="4028066"/>
                  <a:pt x="9323846" y="3953352"/>
                  <a:pt x="9193829" y="3970318"/>
                </a:cubicBezTo>
                <a:cubicBezTo>
                  <a:pt x="9063812" y="3987284"/>
                  <a:pt x="8812068" y="3928525"/>
                  <a:pt x="8595272" y="3970318"/>
                </a:cubicBezTo>
                <a:cubicBezTo>
                  <a:pt x="8378476" y="4012111"/>
                  <a:pt x="8436221" y="3949458"/>
                  <a:pt x="8319936" y="3970318"/>
                </a:cubicBezTo>
                <a:cubicBezTo>
                  <a:pt x="8203651" y="3991178"/>
                  <a:pt x="8037714" y="3968064"/>
                  <a:pt x="7936860" y="3970318"/>
                </a:cubicBezTo>
                <a:cubicBezTo>
                  <a:pt x="7836006" y="3972572"/>
                  <a:pt x="7431320" y="3899553"/>
                  <a:pt x="7230563" y="3970318"/>
                </a:cubicBezTo>
                <a:cubicBezTo>
                  <a:pt x="7029806" y="4041083"/>
                  <a:pt x="6953028" y="3957919"/>
                  <a:pt x="6739747" y="3970318"/>
                </a:cubicBezTo>
                <a:cubicBezTo>
                  <a:pt x="6526466" y="3982717"/>
                  <a:pt x="6507529" y="3937376"/>
                  <a:pt x="6356671" y="3970318"/>
                </a:cubicBezTo>
                <a:cubicBezTo>
                  <a:pt x="6205813" y="4003260"/>
                  <a:pt x="5961123" y="3907787"/>
                  <a:pt x="5758114" y="3970318"/>
                </a:cubicBezTo>
                <a:cubicBezTo>
                  <a:pt x="5555105" y="4032849"/>
                  <a:pt x="5585273" y="3964214"/>
                  <a:pt x="5482778" y="3970318"/>
                </a:cubicBezTo>
                <a:cubicBezTo>
                  <a:pt x="5380283" y="3976422"/>
                  <a:pt x="5042832" y="3908210"/>
                  <a:pt x="4776481" y="3970318"/>
                </a:cubicBezTo>
                <a:cubicBezTo>
                  <a:pt x="4510130" y="4032426"/>
                  <a:pt x="4358462" y="3925269"/>
                  <a:pt x="3962444" y="3970318"/>
                </a:cubicBezTo>
                <a:cubicBezTo>
                  <a:pt x="3566426" y="4015367"/>
                  <a:pt x="3619988" y="3926387"/>
                  <a:pt x="3363888" y="3970318"/>
                </a:cubicBezTo>
                <a:cubicBezTo>
                  <a:pt x="3107788" y="4014249"/>
                  <a:pt x="2961772" y="3906727"/>
                  <a:pt x="2657591" y="3970318"/>
                </a:cubicBezTo>
                <a:cubicBezTo>
                  <a:pt x="2353410" y="4033909"/>
                  <a:pt x="2138720" y="3955192"/>
                  <a:pt x="1951294" y="3970318"/>
                </a:cubicBezTo>
                <a:cubicBezTo>
                  <a:pt x="1763868" y="3985444"/>
                  <a:pt x="1509210" y="3931144"/>
                  <a:pt x="1352738" y="3970318"/>
                </a:cubicBezTo>
                <a:cubicBezTo>
                  <a:pt x="1196266" y="4009492"/>
                  <a:pt x="923861" y="3941669"/>
                  <a:pt x="754181" y="3970318"/>
                </a:cubicBezTo>
                <a:cubicBezTo>
                  <a:pt x="584501" y="3998967"/>
                  <a:pt x="243127" y="3932856"/>
                  <a:pt x="0" y="3970318"/>
                </a:cubicBezTo>
                <a:cubicBezTo>
                  <a:pt x="-53974" y="3763479"/>
                  <a:pt x="1436" y="3507320"/>
                  <a:pt x="0" y="3323723"/>
                </a:cubicBezTo>
                <a:cubicBezTo>
                  <a:pt x="-1436" y="3140126"/>
                  <a:pt x="5944" y="2964681"/>
                  <a:pt x="0" y="2796238"/>
                </a:cubicBezTo>
                <a:cubicBezTo>
                  <a:pt x="-5944" y="2627796"/>
                  <a:pt x="51901" y="2513848"/>
                  <a:pt x="0" y="2348160"/>
                </a:cubicBezTo>
                <a:cubicBezTo>
                  <a:pt x="-51901" y="2182472"/>
                  <a:pt x="20277" y="2102333"/>
                  <a:pt x="0" y="1860378"/>
                </a:cubicBezTo>
                <a:cubicBezTo>
                  <a:pt x="-20277" y="1618423"/>
                  <a:pt x="1123" y="1583010"/>
                  <a:pt x="0" y="1372596"/>
                </a:cubicBezTo>
                <a:cubicBezTo>
                  <a:pt x="-1123" y="1162182"/>
                  <a:pt x="48968" y="1061263"/>
                  <a:pt x="0" y="884814"/>
                </a:cubicBezTo>
                <a:cubicBezTo>
                  <a:pt x="-48968" y="708365"/>
                  <a:pt x="88035" y="415741"/>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marL="571500" lvl="0" indent="-571500" algn="just">
              <a:buFont typeface="Wingdings" panose="05000000000000000000" pitchFamily="2" charset="2"/>
              <a:buChar char="q"/>
            </a:pPr>
            <a:r>
              <a:rPr lang="vi-VN" sz="3600" b="1" dirty="0">
                <a:solidFill>
                  <a:srgbClr val="121212"/>
                </a:solidFill>
              </a:rPr>
              <a:t>Tiếp xúc thường xuyên với tiếng ồn, sức khỏe con người sẽ bị ảnh hưởng. Tiếng ồn có thể gây mất ngủ, đau đầu, chóng mặt, làm tổn thương tai,… </a:t>
            </a:r>
            <a:endParaRPr lang="en-US" sz="3600" b="1" dirty="0">
              <a:solidFill>
                <a:srgbClr val="121212"/>
              </a:solidFill>
            </a:endParaRPr>
          </a:p>
          <a:p>
            <a:pPr marL="571500" lvl="0" indent="-571500" algn="just">
              <a:buFont typeface="Wingdings" panose="05000000000000000000" pitchFamily="2" charset="2"/>
              <a:buChar char="q"/>
            </a:pPr>
            <a:r>
              <a:rPr lang="vi-VN" sz="3600" b="1" dirty="0">
                <a:solidFill>
                  <a:srgbClr val="121212"/>
                </a:solidFill>
              </a:rPr>
              <a:t>Ngoài ra tiếng ồn còn ảnh hưởng đến năng suất, hiệu quả làm việc và trao đổi thông tin của con người.</a:t>
            </a:r>
            <a:endParaRPr kumimoji="0" sz="3600" b="1" i="0" u="none" strike="noStrike" kern="1200" cap="none" spc="0" normalizeH="0" baseline="0" noProof="0" dirty="0">
              <a:ln>
                <a:noFill/>
              </a:ln>
              <a:solidFill>
                <a:srgbClr val="121212"/>
              </a:solidFill>
              <a:effectLst/>
              <a:uLnTx/>
              <a:uFillTx/>
            </a:endParaRPr>
          </a:p>
        </p:txBody>
      </p:sp>
    </p:spTree>
    <p:extLst>
      <p:ext uri="{BB962C8B-B14F-4D97-AF65-F5344CB8AC3E}">
        <p14:creationId xmlns:p14="http://schemas.microsoft.com/office/powerpoint/2010/main" val="24388628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003BC6D-98A5-2679-F985-4B9E39C216C5}"/>
              </a:ext>
            </a:extLst>
          </p:cNvPr>
          <p:cNvSpPr/>
          <p:nvPr/>
        </p:nvSpPr>
        <p:spPr>
          <a:xfrm>
            <a:off x="400051" y="261539"/>
            <a:ext cx="11035966" cy="1323439"/>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000" b="1" dirty="0" err="1">
                <a:solidFill>
                  <a:srgbClr val="FF0000"/>
                </a:solidFill>
                <a:latin typeface="Cambria" panose="02040503050406030204" pitchFamily="18" charset="0"/>
                <a:ea typeface="Cambria" panose="02040503050406030204" pitchFamily="18" charset="0"/>
              </a:rPr>
              <a:t>Một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việc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hại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ô </a:t>
            </a:r>
            <a:r>
              <a:rPr lang="en-US" sz="4000" b="1" dirty="0" err="1">
                <a:solidFill>
                  <a:srgbClr val="FF0000"/>
                </a:solidFill>
                <a:latin typeface="Cambria" panose="02040503050406030204" pitchFamily="18" charset="0"/>
                <a:ea typeface="Cambria" panose="02040503050406030204" pitchFamily="18" charset="0"/>
              </a:rPr>
              <a:t>nhiễm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tiếng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ồn</a:t>
            </a:r>
            <a:r>
              <a:rPr lang="en-US" sz="4000" b="1" dirty="0">
                <a:solidFill>
                  <a:srgbClr val="FF0000"/>
                </a:solidFill>
                <a:latin typeface="Cambria" panose="02040503050406030204" pitchFamily="18" charset="0"/>
                <a:ea typeface="Cambria" panose="02040503050406030204" pitchFamily="18" charset="0"/>
              </a:rPr>
              <a:t>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 xmlns:a16="http://schemas.microsoft.com/office/drawing/2014/main" id="{8292956B-9DF9-3598-70DD-EF54A490464C}"/>
              </a:ext>
            </a:extLst>
          </p:cNvPr>
          <p:cNvSpPr txBox="1"/>
          <p:nvPr/>
        </p:nvSpPr>
        <p:spPr>
          <a:xfrm>
            <a:off x="2081834" y="2274247"/>
            <a:ext cx="8592792" cy="2554545"/>
          </a:xfrm>
          <a:custGeom>
            <a:avLst/>
            <a:gdLst>
              <a:gd name="connsiteX0" fmla="*/ 0 w 8592792"/>
              <a:gd name="connsiteY0" fmla="*/ 0 h 2554545"/>
              <a:gd name="connsiteX1" fmla="*/ 8592792 w 8592792"/>
              <a:gd name="connsiteY1" fmla="*/ 0 h 2554545"/>
              <a:gd name="connsiteX2" fmla="*/ 8592792 w 8592792"/>
              <a:gd name="connsiteY2" fmla="*/ 2554545 h 2554545"/>
              <a:gd name="connsiteX3" fmla="*/ 0 w 8592792"/>
              <a:gd name="connsiteY3" fmla="*/ 2554545 h 2554545"/>
              <a:gd name="connsiteX4" fmla="*/ 0 w 85927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792" h="2554545" fill="none" extrusionOk="0">
                <a:moveTo>
                  <a:pt x="0" y="0"/>
                </a:moveTo>
                <a:cubicBezTo>
                  <a:pt x="2031755" y="5222"/>
                  <a:pt x="5293345" y="24918"/>
                  <a:pt x="8592792" y="0"/>
                </a:cubicBezTo>
                <a:cubicBezTo>
                  <a:pt x="8431547" y="837733"/>
                  <a:pt x="8549032" y="1383476"/>
                  <a:pt x="8592792" y="2554545"/>
                </a:cubicBezTo>
                <a:cubicBezTo>
                  <a:pt x="6494651" y="2389784"/>
                  <a:pt x="2548565" y="2672695"/>
                  <a:pt x="0" y="2554545"/>
                </a:cubicBezTo>
                <a:cubicBezTo>
                  <a:pt x="-55725" y="1859262"/>
                  <a:pt x="17072" y="437056"/>
                  <a:pt x="0" y="0"/>
                </a:cubicBezTo>
                <a:close/>
              </a:path>
              <a:path w="8592792" h="2554545" stroke="0" extrusionOk="0">
                <a:moveTo>
                  <a:pt x="0" y="0"/>
                </a:moveTo>
                <a:cubicBezTo>
                  <a:pt x="1534263" y="11849"/>
                  <a:pt x="4489030" y="-161459"/>
                  <a:pt x="8592792" y="0"/>
                </a:cubicBezTo>
                <a:cubicBezTo>
                  <a:pt x="8595922" y="1191849"/>
                  <a:pt x="8491616" y="1724527"/>
                  <a:pt x="8592792" y="2554545"/>
                </a:cubicBezTo>
                <a:cubicBezTo>
                  <a:pt x="7016742" y="2408685"/>
                  <a:pt x="28984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a:solidFill>
                  <a:prstClr val="black"/>
                </a:solidFill>
                <a:latin typeface="Calibri" panose="020F0502020204030204" pitchFamily="34" charset="0"/>
                <a:cs typeface="Calibri" panose="020F0502020204030204" pitchFamily="34" charset="0"/>
              </a:rPr>
              <a:t>K</a:t>
            </a:r>
            <a:r>
              <a:rPr lang="vi-VN" sz="4000" b="1" dirty="0">
                <a:solidFill>
                  <a:prstClr val="black"/>
                </a:solidFill>
                <a:latin typeface="Calibri" panose="020F0502020204030204" pitchFamily="34" charset="0"/>
                <a:cs typeface="Calibri" panose="020F0502020204030204" pitchFamily="34" charset="0"/>
              </a:rPr>
              <a:t>hông g</a:t>
            </a:r>
            <a:r>
              <a:rPr lang="en-US" sz="4000" b="1" dirty="0">
                <a:solidFill>
                  <a:prstClr val="black"/>
                </a:solidFill>
                <a:latin typeface="Calibri" panose="020F0502020204030204" pitchFamily="34" charset="0"/>
                <a:cs typeface="Calibri" panose="020F0502020204030204" pitchFamily="34" charset="0"/>
              </a:rPr>
              <a:t>â</a:t>
            </a:r>
            <a:r>
              <a:rPr lang="vi-VN" sz="4000" b="1" dirty="0">
                <a:solidFill>
                  <a:prstClr val="black"/>
                </a:solidFill>
                <a:latin typeface="Calibri" panose="020F0502020204030204" pitchFamily="34" charset="0"/>
                <a:cs typeface="Calibri" panose="020F0502020204030204" pitchFamily="34" charset="0"/>
              </a:rPr>
              <a:t>y tiếng ồn nơi công cộng; sử dụng các vật ngăn cách để giảm tiếng ồn truyền đến tai; tuyên truyền, giáo dục ý thức con người,…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 xmlns:a16="http://schemas.microsoft.com/office/drawing/2014/main" id="{2A242232-2179-BE24-8D3C-D9C14418971D}"/>
              </a:ext>
            </a:extLst>
          </p:cNvPr>
          <p:cNvSpPr/>
          <p:nvPr/>
        </p:nvSpPr>
        <p:spPr>
          <a:xfrm>
            <a:off x="877684" y="161271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14934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8"/>
          <p:cNvGrpSpPr/>
          <p:nvPr/>
        </p:nvGrpSpPr>
        <p:grpSpPr>
          <a:xfrm>
            <a:off x="-5929" y="131885"/>
            <a:ext cx="12192847" cy="7525331"/>
            <a:chOff x="0" y="929"/>
            <a:chExt cx="14401" cy="8748"/>
          </a:xfrm>
        </p:grpSpPr>
        <p:grpSp>
          <p:nvGrpSpPr>
            <p:cNvPr id="5" name="组合 36"/>
            <p:cNvGrpSpPr/>
            <p:nvPr/>
          </p:nvGrpSpPr>
          <p:grpSpPr>
            <a:xfrm>
              <a:off x="0" y="4892"/>
              <a:ext cx="14401" cy="4785"/>
              <a:chOff x="0" y="0"/>
              <a:chExt cx="14401" cy="4785"/>
            </a:xfrm>
          </p:grpSpPr>
          <p:pic>
            <p:nvPicPr>
              <p:cNvPr id="7" name="图片 37"/>
              <p:cNvPicPr>
                <a:picLocks noChangeAspect="1"/>
              </p:cNvPicPr>
              <p:nvPr/>
            </p:nvPicPr>
            <p:blipFill rotWithShape="1">
              <a:blip r:embed="rId2" cstate="screen"/>
              <a:srcRect t="16751"/>
              <a:stretch>
                <a:fillRect/>
              </a:stretch>
            </p:blipFill>
            <p:spPr>
              <a:xfrm>
                <a:off x="0" y="0"/>
                <a:ext cx="14400" cy="4785"/>
              </a:xfrm>
              <a:prstGeom prst="rect">
                <a:avLst/>
              </a:prstGeom>
            </p:spPr>
          </p:pic>
          <p:pic>
            <p:nvPicPr>
              <p:cNvPr id="8" name="图片 38"/>
              <p:cNvPicPr>
                <a:picLocks noChangeAspect="1"/>
              </p:cNvPicPr>
              <p:nvPr/>
            </p:nvPicPr>
            <p:blipFill rotWithShape="1">
              <a:blip r:embed="rId2" cstate="screen"/>
              <a:srcRect t="16751"/>
              <a:stretch>
                <a:fillRect/>
              </a:stretch>
            </p:blipFill>
            <p:spPr>
              <a:xfrm flipH="1">
                <a:off x="1" y="0"/>
                <a:ext cx="14400" cy="4785"/>
              </a:xfrm>
              <a:prstGeom prst="rect">
                <a:avLst/>
              </a:prstGeom>
            </p:spPr>
          </p:pic>
        </p:grpSp>
        <p:pic>
          <p:nvPicPr>
            <p:cNvPr id="6" name="图片 7" descr="图层 6"/>
            <p:cNvPicPr>
              <a:picLocks noChangeAspect="1"/>
            </p:cNvPicPr>
            <p:nvPr/>
          </p:nvPicPr>
          <p:blipFill>
            <a:blip r:embed="rId3"/>
            <a:stretch>
              <a:fillRect/>
            </a:stretch>
          </p:blipFill>
          <p:spPr>
            <a:xfrm>
              <a:off x="6752" y="929"/>
              <a:ext cx="891" cy="889"/>
            </a:xfrm>
            <a:prstGeom prst="rect">
              <a:avLst/>
            </a:prstGeom>
          </p:spPr>
        </p:pic>
      </p:grpSp>
      <p:grpSp>
        <p:nvGrpSpPr>
          <p:cNvPr id="10" name="组合 57"/>
          <p:cNvGrpSpPr/>
          <p:nvPr/>
        </p:nvGrpSpPr>
        <p:grpSpPr>
          <a:xfrm>
            <a:off x="1949424" y="998172"/>
            <a:ext cx="8930640" cy="6251333"/>
            <a:chOff x="6380" y="1309"/>
            <a:chExt cx="7586" cy="6347"/>
          </a:xfrm>
        </p:grpSpPr>
        <p:sp>
          <p:nvSpPr>
            <p:cNvPr id="11"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12"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3" name="Picture 12">
            <a:extLst>
              <a:ext uri="{FF2B5EF4-FFF2-40B4-BE49-F238E27FC236}">
                <a16:creationId xmlns="" xmlns:a16="http://schemas.microsoft.com/office/drawing/2014/main" id="{312C92AD-3782-43DB-B464-B4316F4542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0634" y="3642533"/>
            <a:ext cx="7953268" cy="3778466"/>
          </a:xfrm>
          <a:prstGeom prst="rect">
            <a:avLst/>
          </a:prstGeom>
        </p:spPr>
      </p:pic>
      <p:sp>
        <p:nvSpPr>
          <p:cNvPr id="14" name="TextBox 13"/>
          <p:cNvSpPr txBox="1"/>
          <p:nvPr/>
        </p:nvSpPr>
        <p:spPr>
          <a:xfrm>
            <a:off x="3029751" y="2064150"/>
            <a:ext cx="7468263" cy="769441"/>
          </a:xfrm>
          <a:prstGeom prst="rect">
            <a:avLst/>
          </a:prstGeom>
          <a:noFill/>
        </p:spPr>
        <p:txBody>
          <a:bodyPr wrap="square" rtlCol="0">
            <a:spAutoFit/>
          </a:bodyPr>
          <a:lstStyle/>
          <a:p>
            <a:r>
              <a:rPr lang="en-US" sz="44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TRÒ CHƠI: CHUYỀN HOA</a:t>
            </a:r>
            <a:endParaRPr lang="en-US" sz="44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pic>
        <p:nvPicPr>
          <p:cNvPr id="15" name="图片 1"/>
          <p:cNvPicPr>
            <a:picLocks noChangeAspect="1"/>
          </p:cNvPicPr>
          <p:nvPr/>
        </p:nvPicPr>
        <p:blipFill>
          <a:blip r:embed="rId5" cstate="screen"/>
          <a:stretch>
            <a:fillRect/>
          </a:stretch>
        </p:blipFill>
        <p:spPr>
          <a:xfrm>
            <a:off x="93006" y="131885"/>
            <a:ext cx="2453640" cy="2453640"/>
          </a:xfrm>
          <a:prstGeom prst="rect">
            <a:avLst/>
          </a:prstGeom>
        </p:spPr>
      </p:pic>
      <p:pic>
        <p:nvPicPr>
          <p:cNvPr id="16" name="图片 1"/>
          <p:cNvPicPr>
            <a:picLocks noChangeAspect="1"/>
          </p:cNvPicPr>
          <p:nvPr/>
        </p:nvPicPr>
        <p:blipFill>
          <a:blip r:embed="rId5" cstate="screen"/>
          <a:stretch>
            <a:fillRect/>
          </a:stretch>
        </p:blipFill>
        <p:spPr>
          <a:xfrm>
            <a:off x="9799736" y="131885"/>
            <a:ext cx="2453640" cy="2453640"/>
          </a:xfrm>
          <a:prstGeom prst="rect">
            <a:avLst/>
          </a:prstGeom>
        </p:spPr>
      </p:pic>
    </p:spTree>
    <p:extLst>
      <p:ext uri="{BB962C8B-B14F-4D97-AF65-F5344CB8AC3E}">
        <p14:creationId xmlns:p14="http://schemas.microsoft.com/office/powerpoint/2010/main" val="40250624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1DCA2C2-22A7-26A7-D24E-EA16694DB1D2}"/>
              </a:ext>
            </a:extLst>
          </p:cNvPr>
          <p:cNvPicPr>
            <a:picLocks noChangeAspect="1"/>
          </p:cNvPicPr>
          <p:nvPr/>
        </p:nvPicPr>
        <p:blipFill>
          <a:blip r:embed="rId2"/>
          <a:stretch>
            <a:fillRect/>
          </a:stretch>
        </p:blipFill>
        <p:spPr>
          <a:xfrm>
            <a:off x="241644" y="731353"/>
            <a:ext cx="5234993" cy="4287907"/>
          </a:xfrm>
          <a:prstGeom prst="rect">
            <a:avLst/>
          </a:prstGeom>
        </p:spPr>
      </p:pic>
      <p:pic>
        <p:nvPicPr>
          <p:cNvPr id="2050" name="Picture 2" descr="Hướng dẫn cách làm giảm âm thanh tiếng kêu của pô xe máy">
            <a:extLst>
              <a:ext uri="{FF2B5EF4-FFF2-40B4-BE49-F238E27FC236}">
                <a16:creationId xmlns="" xmlns:a16="http://schemas.microsoft.com/office/drawing/2014/main" id="{7425E011-3A69-5F29-438D-7111A2E20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296" y="1072893"/>
            <a:ext cx="5595730" cy="42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53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8DA05AD-2B3F-A3BA-05C6-D15ABFEFD68A}"/>
              </a:ext>
            </a:extLst>
          </p:cNvPr>
          <p:cNvPicPr>
            <a:picLocks noChangeAspect="1"/>
          </p:cNvPicPr>
          <p:nvPr/>
        </p:nvPicPr>
        <p:blipFill>
          <a:blip r:embed="rId3"/>
          <a:stretch>
            <a:fillRect/>
          </a:stretch>
        </p:blipFill>
        <p:spPr>
          <a:xfrm>
            <a:off x="9779468" y="945009"/>
            <a:ext cx="2066723" cy="1237595"/>
          </a:xfrm>
          <a:prstGeom prst="rect">
            <a:avLst/>
          </a:prstGeom>
        </p:spPr>
      </p:pic>
      <p:sp>
        <p:nvSpPr>
          <p:cNvPr id="3" name="Rectangle: Rounded Corners 2">
            <a:extLst>
              <a:ext uri="{FF2B5EF4-FFF2-40B4-BE49-F238E27FC236}">
                <a16:creationId xmlns="" xmlns:a16="http://schemas.microsoft.com/office/drawing/2014/main" id="{9DAF28FD-8CB9-5D8E-E029-E56070FA3F3D}"/>
              </a:ext>
            </a:extLst>
          </p:cNvPr>
          <p:cNvSpPr/>
          <p:nvPr/>
        </p:nvSpPr>
        <p:spPr>
          <a:xfrm>
            <a:off x="421170" y="2925417"/>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đã</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học</a:t>
            </a:r>
            <a:endParaRPr lang="en-US" sz="4000" dirty="0">
              <a:solidFill>
                <a:srgbClr val="FF000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 xmlns:a16="http://schemas.microsoft.com/office/drawing/2014/main" id="{D612D689-4D8D-E7DE-9FE1-EF5AA2A48E51}"/>
              </a:ext>
            </a:extLst>
          </p:cNvPr>
          <p:cNvCxnSpPr>
            <a:cxnSpLocks/>
            <a:stCxn id="3" idx="3"/>
            <a:endCxn id="5" idx="1"/>
          </p:cNvCxnSpPr>
          <p:nvPr/>
        </p:nvCxnSpPr>
        <p:spPr>
          <a:xfrm flipV="1">
            <a:off x="2964345" y="1306168"/>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 xmlns:a16="http://schemas.microsoft.com/office/drawing/2014/main" id="{342137B6-8A3A-109C-36AF-24A0D41C94C6}"/>
              </a:ext>
            </a:extLst>
          </p:cNvPr>
          <p:cNvSpPr/>
          <p:nvPr/>
        </p:nvSpPr>
        <p:spPr>
          <a:xfrm>
            <a:off x="4050195" y="563218"/>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Â</a:t>
            </a:r>
            <a:r>
              <a:rPr lang="vi-VN" sz="2200" b="1" dirty="0">
                <a:latin typeface="Cambria" panose="02040503050406030204" pitchFamily="18" charset="0"/>
                <a:ea typeface="Cambria" panose="02040503050406030204" pitchFamily="18" charset="0"/>
              </a:rPr>
              <a:t>m thanh rất cần cho cuộc sống của con người. Nhờ âm thanh mà chúng ta có thể học tập, nói chuyện với nhau, thưởng thức âm nhạc, báo hiệu nguy hiểm,...</a:t>
            </a:r>
          </a:p>
        </p:txBody>
      </p:sp>
      <p:cxnSp>
        <p:nvCxnSpPr>
          <p:cNvPr id="6" name="Straight Connector 5">
            <a:extLst>
              <a:ext uri="{FF2B5EF4-FFF2-40B4-BE49-F238E27FC236}">
                <a16:creationId xmlns="" xmlns:a16="http://schemas.microsoft.com/office/drawing/2014/main" id="{9F635F49-0E82-C92C-152B-01CCAD5ADD74}"/>
              </a:ext>
            </a:extLst>
          </p:cNvPr>
          <p:cNvCxnSpPr>
            <a:cxnSpLocks/>
            <a:stCxn id="3" idx="3"/>
            <a:endCxn id="7" idx="1"/>
          </p:cNvCxnSpPr>
          <p:nvPr/>
        </p:nvCxnSpPr>
        <p:spPr>
          <a:xfrm flipV="1">
            <a:off x="2964345" y="3287368"/>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 xmlns:a16="http://schemas.microsoft.com/office/drawing/2014/main" id="{07A793B5-9AD0-D3B9-D6B0-4E1E23018B2E}"/>
              </a:ext>
            </a:extLst>
          </p:cNvPr>
          <p:cNvSpPr/>
          <p:nvPr/>
        </p:nvSpPr>
        <p:spPr>
          <a:xfrm>
            <a:off x="4107346" y="2544418"/>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Nhạc cụ dây tạo sự rung động của dây làm phát ra âm thanh. Nhạc cụ gõ tạo sự rung động của bề mặt bị gõ làm phát ra âm thanh. Nhạc cụ hơi khi thổi làm không khí trong ống rung động phát ra âm thanh.</a:t>
            </a:r>
          </a:p>
        </p:txBody>
      </p:sp>
      <p:cxnSp>
        <p:nvCxnSpPr>
          <p:cNvPr id="8" name="Straight Connector 7">
            <a:extLst>
              <a:ext uri="{FF2B5EF4-FFF2-40B4-BE49-F238E27FC236}">
                <a16:creationId xmlns="" xmlns:a16="http://schemas.microsoft.com/office/drawing/2014/main" id="{59624216-6324-B91C-A852-7D9A0935D2F6}"/>
              </a:ext>
            </a:extLst>
          </p:cNvPr>
          <p:cNvCxnSpPr>
            <a:cxnSpLocks/>
            <a:stCxn id="3" idx="3"/>
            <a:endCxn id="9" idx="1"/>
          </p:cNvCxnSpPr>
          <p:nvPr/>
        </p:nvCxnSpPr>
        <p:spPr>
          <a:xfrm>
            <a:off x="2964345" y="3444530"/>
            <a:ext cx="1232454" cy="11744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 xmlns:a16="http://schemas.microsoft.com/office/drawing/2014/main" id="{5387CB7C-9EB3-F685-6770-2317A56FDA65}"/>
              </a:ext>
            </a:extLst>
          </p:cNvPr>
          <p:cNvSpPr/>
          <p:nvPr/>
        </p:nvSpPr>
        <p:spPr>
          <a:xfrm>
            <a:off x="4196799" y="4248565"/>
            <a:ext cx="6953250" cy="74087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Tiếng ồn ảnh hưởng đến sức khoẻ và đời sống của con người.</a:t>
            </a:r>
          </a:p>
        </p:txBody>
      </p:sp>
      <p:cxnSp>
        <p:nvCxnSpPr>
          <p:cNvPr id="11" name="Straight Connector 10">
            <a:extLst>
              <a:ext uri="{FF2B5EF4-FFF2-40B4-BE49-F238E27FC236}">
                <a16:creationId xmlns="" xmlns:a16="http://schemas.microsoft.com/office/drawing/2014/main" id="{A4981EAA-F8C7-A3F6-DA04-3D12AB90A433}"/>
              </a:ext>
            </a:extLst>
          </p:cNvPr>
          <p:cNvCxnSpPr>
            <a:cxnSpLocks/>
            <a:stCxn id="3" idx="3"/>
            <a:endCxn id="12" idx="1"/>
          </p:cNvCxnSpPr>
          <p:nvPr/>
        </p:nvCxnSpPr>
        <p:spPr>
          <a:xfrm>
            <a:off x="2964345" y="3444530"/>
            <a:ext cx="1232453" cy="244440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 xmlns:a16="http://schemas.microsoft.com/office/drawing/2014/main" id="{504314E7-2466-513F-F9B5-BA3133AE5661}"/>
              </a:ext>
            </a:extLst>
          </p:cNvPr>
          <p:cNvSpPr/>
          <p:nvPr/>
        </p:nvSpPr>
        <p:spPr>
          <a:xfrm>
            <a:off x="4196798" y="5406888"/>
            <a:ext cx="6953250" cy="964096"/>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Một số biện pháp chống ô nhiễm tiếng ồn: không gây tiếng ồn ở nơi công cộng; sử dụng các vật ngăn cách làm giảm tiếng ồn truyền đến tai;...</a:t>
            </a:r>
          </a:p>
        </p:txBody>
      </p:sp>
    </p:spTree>
    <p:extLst>
      <p:ext uri="{BB962C8B-B14F-4D97-AF65-F5344CB8AC3E}">
        <p14:creationId xmlns:p14="http://schemas.microsoft.com/office/powerpoint/2010/main" val="1261278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5" name="Picture 4">
            <a:extLst>
              <a:ext uri="{FF2B5EF4-FFF2-40B4-BE49-F238E27FC236}">
                <a16:creationId xmlns="" xmlns:a16="http://schemas.microsoft.com/office/drawing/2014/main" id="{6DB27211-663A-85F2-577B-6808DF7E9EC9}"/>
              </a:ext>
            </a:extLst>
          </p:cNvPr>
          <p:cNvPicPr>
            <a:picLocks noChangeAspect="1"/>
          </p:cNvPicPr>
          <p:nvPr/>
        </p:nvPicPr>
        <p:blipFill>
          <a:blip r:embed="rId5"/>
          <a:stretch>
            <a:fillRect/>
          </a:stretch>
        </p:blipFill>
        <p:spPr>
          <a:xfrm>
            <a:off x="2399448" y="1618907"/>
            <a:ext cx="8943607" cy="2566638"/>
          </a:xfrm>
          <a:prstGeom prst="rect">
            <a:avLst/>
          </a:prstGeom>
        </p:spPr>
      </p:pic>
    </p:spTree>
    <p:extLst>
      <p:ext uri="{BB962C8B-B14F-4D97-AF65-F5344CB8AC3E}">
        <p14:creationId xmlns:p14="http://schemas.microsoft.com/office/powerpoint/2010/main" val="1091587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8" name="Picture 4" descr="Cái Hòm Hình ảnh | Định dạng hình ảnh PNG 400203570|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7323274" y="3634945"/>
            <a:ext cx="4243886" cy="3553022"/>
          </a:xfrm>
          <a:prstGeom prst="rect">
            <a:avLst/>
          </a:prstGeom>
          <a:noFill/>
          <a:extLst>
            <a:ext uri="{909E8E84-426E-40DD-AFC4-6F175D3DCCD1}">
              <a14:hiddenFill xmlns:a14="http://schemas.microsoft.com/office/drawing/2010/main">
                <a:solidFill>
                  <a:srgbClr val="FFFFFF"/>
                </a:solidFill>
              </a14:hiddenFill>
            </a:ext>
          </a:extLst>
        </p:spPr>
      </p:pic>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1807" y="-875094"/>
            <a:ext cx="487363" cy="487363"/>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19" y="2784808"/>
            <a:ext cx="5059151" cy="5314234"/>
          </a:xfrm>
          <a:prstGeom prst="rect">
            <a:avLst/>
          </a:prstGeom>
        </p:spPr>
      </p:pic>
      <p:grpSp>
        <p:nvGrpSpPr>
          <p:cNvPr id="4" name="Group 3"/>
          <p:cNvGrpSpPr/>
          <p:nvPr/>
        </p:nvGrpSpPr>
        <p:grpSpPr>
          <a:xfrm>
            <a:off x="1358945" y="832236"/>
            <a:ext cx="9918655" cy="3541644"/>
            <a:chOff x="1358945" y="832236"/>
            <a:chExt cx="9918655" cy="3541644"/>
          </a:xfrm>
        </p:grpSpPr>
        <p:grpSp>
          <p:nvGrpSpPr>
            <p:cNvPr id="8" name="Group 7"/>
            <p:cNvGrpSpPr/>
            <p:nvPr/>
          </p:nvGrpSpPr>
          <p:grpSpPr>
            <a:xfrm>
              <a:off x="1358945" y="832236"/>
              <a:ext cx="9918655" cy="3541644"/>
              <a:chOff x="1186069" y="1881808"/>
              <a:chExt cx="10369826" cy="3617844"/>
            </a:xfrm>
          </p:grpSpPr>
          <p:sp>
            <p:nvSpPr>
              <p:cNvPr id="9" name="Rectangle: Rounded Corners 2"/>
              <p:cNvSpPr/>
              <p:nvPr/>
            </p:nvSpPr>
            <p:spPr>
              <a:xfrm>
                <a:off x="1186069" y="1881808"/>
                <a:ext cx="10369826" cy="3617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0" name="Rectangle: Rounded Corners 3"/>
              <p:cNvSpPr/>
              <p:nvPr/>
            </p:nvSpPr>
            <p:spPr>
              <a:xfrm>
                <a:off x="1285462" y="1987824"/>
                <a:ext cx="10151164" cy="3394347"/>
              </a:xfrm>
              <a:prstGeom prst="roundRect">
                <a:avLst/>
              </a:prstGeom>
              <a:noFill/>
              <a:ln w="38100">
                <a:solidFill>
                  <a:srgbClr val="985C0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grpSp>
        <p:pic>
          <p:nvPicPr>
            <p:cNvPr id="3" name="Picture 2"/>
            <p:cNvPicPr>
              <a:picLocks noChangeAspect="1"/>
            </p:cNvPicPr>
            <p:nvPr/>
          </p:nvPicPr>
          <p:blipFill>
            <a:blip r:embed="rId10"/>
            <a:stretch>
              <a:fillRect/>
            </a:stretch>
          </p:blipFill>
          <p:spPr>
            <a:xfrm>
              <a:off x="2581310" y="1461058"/>
              <a:ext cx="7974259" cy="2237426"/>
            </a:xfrm>
            <a:prstGeom prst="rect">
              <a:avLst/>
            </a:prstGeom>
          </p:spPr>
        </p:pic>
      </p:grpSp>
    </p:spTree>
    <p:extLst>
      <p:ext uri="{BB962C8B-B14F-4D97-AF65-F5344CB8AC3E}">
        <p14:creationId xmlns:p14="http://schemas.microsoft.com/office/powerpoint/2010/main" val="35221305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28"/>
                                        </p:tgtEl>
                                        <p:attrNameLst>
                                          <p:attrName>r</p:attrName>
                                        </p:attrNameLst>
                                      </p:cBhvr>
                                    </p:animRot>
                                    <p:animRot by="-240000">
                                      <p:cBhvr>
                                        <p:cTn id="10" dur="200" fill="hold">
                                          <p:stCondLst>
                                            <p:cond delay="200"/>
                                          </p:stCondLst>
                                        </p:cTn>
                                        <p:tgtEl>
                                          <p:spTgt spid="1028"/>
                                        </p:tgtEl>
                                        <p:attrNameLst>
                                          <p:attrName>r</p:attrName>
                                        </p:attrNameLst>
                                      </p:cBhvr>
                                    </p:animRot>
                                    <p:animRot by="240000">
                                      <p:cBhvr>
                                        <p:cTn id="11" dur="200" fill="hold">
                                          <p:stCondLst>
                                            <p:cond delay="400"/>
                                          </p:stCondLst>
                                        </p:cTn>
                                        <p:tgtEl>
                                          <p:spTgt spid="1028"/>
                                        </p:tgtEl>
                                        <p:attrNameLst>
                                          <p:attrName>r</p:attrName>
                                        </p:attrNameLst>
                                      </p:cBhvr>
                                    </p:animRot>
                                    <p:animRot by="-240000">
                                      <p:cBhvr>
                                        <p:cTn id="12" dur="200" fill="hold">
                                          <p:stCondLst>
                                            <p:cond delay="600"/>
                                          </p:stCondLst>
                                        </p:cTn>
                                        <p:tgtEl>
                                          <p:spTgt spid="1028"/>
                                        </p:tgtEl>
                                        <p:attrNameLst>
                                          <p:attrName>r</p:attrName>
                                        </p:attrNameLst>
                                      </p:cBhvr>
                                    </p:animRot>
                                    <p:animRot by="120000">
                                      <p:cBhvr>
                                        <p:cTn id="13" dur="200" fill="hold">
                                          <p:stCondLst>
                                            <p:cond delay="800"/>
                                          </p:stCondLst>
                                        </p:cTn>
                                        <p:tgtEl>
                                          <p:spTgt spid="1028"/>
                                        </p:tgtEl>
                                        <p:attrNameLst>
                                          <p:attrName>r</p:attrName>
                                        </p:attrNameLst>
                                      </p:cBhvr>
                                    </p:animRot>
                                  </p:childTnLst>
                                </p:cTn>
                              </p:par>
                              <p:par>
                                <p:cTn id="14" presetID="1" presetClass="mediacall" presetSubtype="0" fill="hold" nodeType="withEffect">
                                  <p:stCondLst>
                                    <p:cond delay="0"/>
                                  </p:stCondLst>
                                  <p:childTnLst>
                                    <p:cmd type="call" cmd="playFrom(0.0)">
                                      <p:cBhvr>
                                        <p:cTn id="15" dur="5276" fill="hold"/>
                                        <p:tgtEl>
                                          <p:spTgt spid="12"/>
                                        </p:tgtEl>
                                      </p:cBhvr>
                                    </p:cmd>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573145" cy="3124200"/>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372380" y="3149947"/>
              <a:ext cx="6060253" cy="2554545"/>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là Thần cây sống ở nơi đây. Để tìm được kho báu bạn phải vượt qua ngọn núi kia. Hãy trả lời các câu hỏi sau tôi sẽ giúp các bạn vượt qua dãy núi một cách dễ dàng</a:t>
              </a: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0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401417"/>
            <a:ext cx="6573145" cy="4587903"/>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164265"/>
              <a:ext cx="6301407" cy="94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3872151"/>
            <a:ext cx="6060253" cy="1569660"/>
          </a:xfrm>
          <a:prstGeom prst="rect">
            <a:avLst/>
          </a:prstGeom>
          <a:noFill/>
        </p:spPr>
        <p:txBody>
          <a:bodyPr wrap="square" rtlCol="0">
            <a:spAutoFit/>
          </a:bodyPr>
          <a:lstStyle/>
          <a:p>
            <a:pPr lvl="0" algn="just">
              <a:defRPr/>
            </a:pPr>
            <a:r>
              <a:rPr lang="en-GB" sz="3200">
                <a:solidFill>
                  <a:srgbClr val="002060"/>
                </a:solidFill>
                <a:latin typeface="Times New Roman" panose="02020603050405020304" pitchFamily="18" charset="0"/>
                <a:cs typeface="Times New Roman" panose="02020603050405020304" pitchFamily="18" charset="0"/>
              </a:rPr>
              <a:t>Gõ trống làm trống rung động phát ra âm thanh. Khi trống phát ra âm thanh thì bề mặt bị gõ rung động.</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52678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878496"/>
            <a:ext cx="6682459" cy="4502426"/>
            <a:chOff x="5115935" y="2865120"/>
            <a:chExt cx="6682459"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207604"/>
              <a:ext cx="6639984" cy="11929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đùa</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hò</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hét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tạm</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6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4059853"/>
            <a:ext cx="6060253" cy="2062103"/>
          </a:xfrm>
          <a:prstGeom prst="rect">
            <a:avLst/>
          </a:prstGeom>
          <a:noFill/>
        </p:spPr>
        <p:txBody>
          <a:bodyPr wrap="square" rtlCol="0">
            <a:spAutoFit/>
          </a:bodyPr>
          <a:lstStyle/>
          <a:p>
            <a:pPr lvl="0" algn="just">
              <a:defRPr/>
            </a:pPr>
            <a:r>
              <a:rPr lang="vi-VN" sz="3200">
                <a:solidFill>
                  <a:srgbClr val="002060"/>
                </a:solidFill>
                <a:latin typeface="Times New Roman" panose="02020603050405020304" pitchFamily="18" charset="0"/>
                <a:cs typeface="Times New Roman" panose="02020603050405020304" pitchFamily="18" charset="0"/>
              </a:rPr>
              <a:t>Đùa nghịch, hò hét to trong lớp khi cô giáo tạm thời vắng mặt gây ra tiếng ồn làm ảnh hưởng đến các lớp bên cạnh đang học.</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75410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1807" y="-875094"/>
            <a:ext cx="487363" cy="48736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8160" y="2642074"/>
            <a:ext cx="5621748" cy="4383566"/>
          </a:xfrm>
          <a:prstGeom prst="rect">
            <a:avLst/>
          </a:prstGeom>
        </p:spPr>
      </p:pic>
      <p:pic>
        <p:nvPicPr>
          <p:cNvPr id="1028" name="Picture 4" descr="Cái Hòm Hình ảnh | Định dạng hình ảnh PNG 400203570| vn.lovepik.com"/>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5115488" y="2942056"/>
            <a:ext cx="5417366" cy="453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000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8"/>
                                        </p:tgtEl>
                                        <p:attrNameLst>
                                          <p:attrName>r</p:attrName>
                                        </p:attrNameLst>
                                      </p:cBhvr>
                                    </p:animRot>
                                    <p:animRot by="-240000">
                                      <p:cBhvr>
                                        <p:cTn id="7" dur="200" fill="hold">
                                          <p:stCondLst>
                                            <p:cond delay="200"/>
                                          </p:stCondLst>
                                        </p:cTn>
                                        <p:tgtEl>
                                          <p:spTgt spid="1028"/>
                                        </p:tgtEl>
                                        <p:attrNameLst>
                                          <p:attrName>r</p:attrName>
                                        </p:attrNameLst>
                                      </p:cBhvr>
                                    </p:animRot>
                                    <p:animRot by="240000">
                                      <p:cBhvr>
                                        <p:cTn id="8" dur="200" fill="hold">
                                          <p:stCondLst>
                                            <p:cond delay="400"/>
                                          </p:stCondLst>
                                        </p:cTn>
                                        <p:tgtEl>
                                          <p:spTgt spid="1028"/>
                                        </p:tgtEl>
                                        <p:attrNameLst>
                                          <p:attrName>r</p:attrName>
                                        </p:attrNameLst>
                                      </p:cBhvr>
                                    </p:animRot>
                                    <p:animRot by="-240000">
                                      <p:cBhvr>
                                        <p:cTn id="9" dur="200" fill="hold">
                                          <p:stCondLst>
                                            <p:cond delay="600"/>
                                          </p:stCondLst>
                                        </p:cTn>
                                        <p:tgtEl>
                                          <p:spTgt spid="1028"/>
                                        </p:tgtEl>
                                        <p:attrNameLst>
                                          <p:attrName>r</p:attrName>
                                        </p:attrNameLst>
                                      </p:cBhvr>
                                    </p:animRot>
                                    <p:animRot by="120000">
                                      <p:cBhvr>
                                        <p:cTn id="10" dur="200" fill="hold">
                                          <p:stCondLst>
                                            <p:cond delay="800"/>
                                          </p:stCondLst>
                                        </p:cTn>
                                        <p:tgtEl>
                                          <p:spTgt spid="1028"/>
                                        </p:tgtEl>
                                        <p:attrNameLst>
                                          <p:attrName>r</p:attrName>
                                        </p:attrNameLst>
                                      </p:cBhvr>
                                    </p:animRot>
                                  </p:childTnLst>
                                </p:cTn>
                              </p:par>
                              <p:par>
                                <p:cTn id="11" presetID="1" presetClass="mediacall" presetSubtype="0" fill="hold" nodeType="withEffect">
                                  <p:stCondLst>
                                    <p:cond delay="0"/>
                                  </p:stCondLst>
                                  <p:childTnLst>
                                    <p:cmd type="call" cmd="playFrom(0.0)">
                                      <p:cBhvr>
                                        <p:cTn id="12" dur="52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sp>
        <p:nvSpPr>
          <p:cNvPr id="2" name="Rounded Rectangle 1"/>
          <p:cNvSpPr/>
          <p:nvPr/>
        </p:nvSpPr>
        <p:spPr>
          <a:xfrm>
            <a:off x="5380892" y="3078480"/>
            <a:ext cx="6734908" cy="3276600"/>
          </a:xfrm>
          <a:prstGeom prst="round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p:cNvGrpSpPr/>
          <p:nvPr/>
        </p:nvGrpSpPr>
        <p:grpSpPr>
          <a:xfrm>
            <a:off x="5345697" y="3498940"/>
            <a:ext cx="5336205" cy="1082956"/>
            <a:chOff x="5926146" y="3498940"/>
            <a:chExt cx="4755756" cy="1082956"/>
          </a:xfrm>
        </p:grpSpPr>
        <p:sp>
          <p:nvSpPr>
            <p:cNvPr id="4" name="TextBox 3"/>
            <p:cNvSpPr txBox="1"/>
            <p:nvPr/>
          </p:nvSpPr>
          <p:spPr>
            <a:xfrm>
              <a:off x="7009102" y="3687726"/>
              <a:ext cx="36728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xem</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3498940"/>
              <a:ext cx="1082956" cy="1082956"/>
            </a:xfrm>
            <a:prstGeom prst="rect">
              <a:avLst/>
            </a:prstGeom>
          </p:spPr>
        </p:pic>
      </p:grpSp>
      <p:grpSp>
        <p:nvGrpSpPr>
          <p:cNvPr id="10" name="Group 9"/>
          <p:cNvGrpSpPr/>
          <p:nvPr/>
        </p:nvGrpSpPr>
        <p:grpSpPr>
          <a:xfrm>
            <a:off x="5345697" y="4768553"/>
            <a:ext cx="6603049" cy="1200329"/>
            <a:chOff x="5926146" y="4768553"/>
            <a:chExt cx="6301051" cy="1200329"/>
          </a:xfrm>
        </p:grpSpPr>
        <p:sp>
          <p:nvSpPr>
            <p:cNvPr id="9" name="TextBox 8"/>
            <p:cNvSpPr txBox="1"/>
            <p:nvPr/>
          </p:nvSpPr>
          <p:spPr>
            <a:xfrm>
              <a:off x="7009102" y="4768553"/>
              <a:ext cx="521809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lang="en-GB" sz="3600" dirty="0" smtClean="0">
                  <a:solidFill>
                    <a:prstClr val="black"/>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err="1" smtClean="0">
                  <a:solidFill>
                    <a:prstClr val="black"/>
                  </a:solidFill>
                  <a:latin typeface="Times New Roman" panose="02020603050405020304" pitchFamily="18" charset="0"/>
                  <a:cs typeface="Times New Roman" panose="02020603050405020304" pitchFamily="18" charset="0"/>
                </a:rPr>
                <a:t>Nhiệt</a:t>
              </a:r>
              <a:r>
                <a:rPr lang="en-GB" sz="3600" dirty="0" smtClean="0">
                  <a:solidFill>
                    <a:prstClr val="black"/>
                  </a:solidFill>
                  <a:latin typeface="Times New Roman" panose="02020603050405020304" pitchFamily="18" charset="0"/>
                  <a:cs typeface="Times New Roman" panose="02020603050405020304" pitchFamily="18" charset="0"/>
                </a:rPr>
                <a:t> </a:t>
              </a:r>
              <a:r>
                <a:rPr lang="en-GB" sz="3600" dirty="0" err="1" smtClean="0">
                  <a:solidFill>
                    <a:prstClr val="black"/>
                  </a:solidFill>
                  <a:latin typeface="Times New Roman" panose="02020603050405020304" pitchFamily="18" charset="0"/>
                  <a:cs typeface="Times New Roman" panose="02020603050405020304" pitchFamily="18" charset="0"/>
                </a:rPr>
                <a:t>độ</a:t>
              </a:r>
              <a:r>
                <a:rPr lang="en-GB" sz="3600" dirty="0" smtClean="0">
                  <a:solidFill>
                    <a:prstClr val="black"/>
                  </a:solidFill>
                  <a:latin typeface="Times New Roman" panose="02020603050405020304" pitchFamily="18" charset="0"/>
                  <a:cs typeface="Times New Roman" panose="02020603050405020304" pitchFamily="18" charset="0"/>
                </a:rPr>
                <a:t> </a:t>
              </a:r>
              <a:r>
                <a:rPr lang="en-GB" sz="3600" dirty="0" err="1" smtClean="0">
                  <a:solidFill>
                    <a:prstClr val="black"/>
                  </a:solidFill>
                  <a:latin typeface="Times New Roman" panose="02020603050405020304" pitchFamily="18" charset="0"/>
                  <a:cs typeface="Times New Roman" panose="02020603050405020304" pitchFamily="18" charset="0"/>
                </a:rPr>
                <a:t>và</a:t>
              </a:r>
              <a:r>
                <a:rPr lang="en-GB" sz="3600" dirty="0" smtClean="0">
                  <a:solidFill>
                    <a:prstClr val="black"/>
                  </a:solidFill>
                  <a:latin typeface="Times New Roman" panose="02020603050405020304" pitchFamily="18" charset="0"/>
                  <a:cs typeface="Times New Roman" panose="02020603050405020304" pitchFamily="18" charset="0"/>
                </a:rPr>
                <a:t> </a:t>
              </a:r>
              <a:r>
                <a:rPr lang="en-GB" sz="3600" dirty="0" err="1" smtClean="0">
                  <a:solidFill>
                    <a:prstClr val="black"/>
                  </a:solidFill>
                  <a:latin typeface="Times New Roman" panose="02020603050405020304" pitchFamily="18" charset="0"/>
                  <a:cs typeface="Times New Roman" panose="02020603050405020304" pitchFamily="18" charset="0"/>
                </a:rPr>
                <a:t>sự</a:t>
              </a:r>
              <a:r>
                <a:rPr lang="en-GB" sz="3600" dirty="0" smtClean="0">
                  <a:solidFill>
                    <a:prstClr val="black"/>
                  </a:solidFill>
                  <a:latin typeface="Times New Roman" panose="02020603050405020304" pitchFamily="18" charset="0"/>
                  <a:cs typeface="Times New Roman" panose="02020603050405020304" pitchFamily="18" charset="0"/>
                </a:rPr>
                <a:t> </a:t>
              </a:r>
              <a:r>
                <a:rPr lang="en-GB" sz="3600" dirty="0" err="1" smtClean="0">
                  <a:solidFill>
                    <a:prstClr val="black"/>
                  </a:solidFill>
                  <a:latin typeface="Times New Roman" panose="02020603050405020304" pitchFamily="18" charset="0"/>
                  <a:cs typeface="Times New Roman" panose="02020603050405020304" pitchFamily="18" charset="0"/>
                </a:rPr>
                <a:t>truyền</a:t>
              </a:r>
              <a:r>
                <a:rPr lang="en-GB" sz="3600" dirty="0" smtClean="0">
                  <a:solidFill>
                    <a:prstClr val="black"/>
                  </a:solidFill>
                  <a:latin typeface="Times New Roman" panose="02020603050405020304" pitchFamily="18" charset="0"/>
                  <a:cs typeface="Times New Roman" panose="02020603050405020304" pitchFamily="18" charset="0"/>
                </a:rPr>
                <a:t> </a:t>
              </a:r>
              <a:r>
                <a:rPr lang="en-GB" sz="3600" dirty="0" err="1" smtClean="0">
                  <a:solidFill>
                    <a:prstClr val="black"/>
                  </a:solidFill>
                  <a:latin typeface="Times New Roman" panose="02020603050405020304" pitchFamily="18" charset="0"/>
                  <a:cs typeface="Times New Roman" panose="02020603050405020304" pitchFamily="18" charset="0"/>
                </a:rPr>
                <a:t>nhiệt</a:t>
              </a:r>
              <a:endParaRPr kumimoji="0" lang="en-GB"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4810553"/>
              <a:ext cx="1082956" cy="1082956"/>
            </a:xfrm>
            <a:prstGeom prst="rect">
              <a:avLst/>
            </a:prstGeom>
          </p:spPr>
        </p:pic>
      </p:grpSp>
      <p:pic>
        <p:nvPicPr>
          <p:cNvPr id="12" name="Picture 11"/>
          <p:cNvPicPr>
            <a:picLocks noChangeAspect="1"/>
          </p:cNvPicPr>
          <p:nvPr/>
        </p:nvPicPr>
        <p:blipFill>
          <a:blip r:embed="rId5"/>
          <a:stretch>
            <a:fillRect/>
          </a:stretch>
        </p:blipFill>
        <p:spPr>
          <a:xfrm>
            <a:off x="6321248" y="997266"/>
            <a:ext cx="7017104" cy="2353260"/>
          </a:xfrm>
          <a:prstGeom prst="rect">
            <a:avLst/>
          </a:prstGeom>
        </p:spPr>
      </p:pic>
    </p:spTree>
    <p:extLst>
      <p:ext uri="{BB962C8B-B14F-4D97-AF65-F5344CB8AC3E}">
        <p14:creationId xmlns:p14="http://schemas.microsoft.com/office/powerpoint/2010/main" val="4247965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2" name="Picture 1">
            <a:extLst>
              <a:ext uri="{FF2B5EF4-FFF2-40B4-BE49-F238E27FC236}">
                <a16:creationId xmlns="" xmlns:a16="http://schemas.microsoft.com/office/drawing/2014/main" id="{0107AEAE-3E78-6485-8E0D-4BEA5A960B96}"/>
              </a:ext>
            </a:extLst>
          </p:cNvPr>
          <p:cNvPicPr>
            <a:picLocks noChangeAspect="1"/>
          </p:cNvPicPr>
          <p:nvPr/>
        </p:nvPicPr>
        <p:blipFill>
          <a:blip r:embed="rId4"/>
          <a:stretch>
            <a:fillRect/>
          </a:stretch>
        </p:blipFill>
        <p:spPr>
          <a:xfrm>
            <a:off x="3090035" y="533079"/>
            <a:ext cx="8596105" cy="4340728"/>
          </a:xfrm>
          <a:prstGeom prst="rect">
            <a:avLst/>
          </a:prstGeom>
        </p:spPr>
      </p:pic>
      <p:pic>
        <p:nvPicPr>
          <p:cNvPr id="3" name="Picture 2" descr="A speaker with sound waves&#10;&#10;Description automatically generated">
            <a:extLst>
              <a:ext uri="{FF2B5EF4-FFF2-40B4-BE49-F238E27FC236}">
                <a16:creationId xmlns="" xmlns:a16="http://schemas.microsoft.com/office/drawing/2014/main" id="{22ACF673-6BD9-0A4B-0237-60597B2E7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86" y="2673626"/>
            <a:ext cx="5815987" cy="3875218"/>
          </a:xfrm>
          <a:prstGeom prst="rect">
            <a:avLst/>
          </a:prstGeom>
        </p:spPr>
      </p:pic>
    </p:spTree>
    <p:extLst>
      <p:ext uri="{BB962C8B-B14F-4D97-AF65-F5344CB8AC3E}">
        <p14:creationId xmlns:p14="http://schemas.microsoft.com/office/powerpoint/2010/main" val="24939779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4" name="Picture 3" descr="A speaker with sound waves&#10;&#10;Description automatically generated">
            <a:extLst>
              <a:ext uri="{FF2B5EF4-FFF2-40B4-BE49-F238E27FC236}">
                <a16:creationId xmlns="" xmlns:a16="http://schemas.microsoft.com/office/drawing/2014/main" id="{D37497D1-BD55-98B2-623A-586C735A4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55" y="3566142"/>
            <a:ext cx="4239586" cy="2824855"/>
          </a:xfrm>
          <a:prstGeom prst="rect">
            <a:avLst/>
          </a:prstGeom>
        </p:spPr>
      </p:pic>
      <p:pic>
        <p:nvPicPr>
          <p:cNvPr id="6" name="Picture 5">
            <a:extLst>
              <a:ext uri="{FF2B5EF4-FFF2-40B4-BE49-F238E27FC236}">
                <a16:creationId xmlns="" xmlns:a16="http://schemas.microsoft.com/office/drawing/2014/main" id="{0A0CFDCE-8178-B0B5-4E9D-FF5496668B46}"/>
              </a:ext>
            </a:extLst>
          </p:cNvPr>
          <p:cNvPicPr>
            <a:picLocks noChangeAspect="1"/>
          </p:cNvPicPr>
          <p:nvPr/>
        </p:nvPicPr>
        <p:blipFill>
          <a:blip r:embed="rId5"/>
          <a:stretch>
            <a:fillRect/>
          </a:stretch>
        </p:blipFill>
        <p:spPr>
          <a:xfrm>
            <a:off x="4118312" y="740767"/>
            <a:ext cx="4468755" cy="1103472"/>
          </a:xfrm>
          <a:prstGeom prst="rect">
            <a:avLst/>
          </a:prstGeom>
        </p:spPr>
      </p:pic>
      <p:pic>
        <p:nvPicPr>
          <p:cNvPr id="7" name="Picture 6">
            <a:extLst>
              <a:ext uri="{FF2B5EF4-FFF2-40B4-BE49-F238E27FC236}">
                <a16:creationId xmlns="" xmlns:a16="http://schemas.microsoft.com/office/drawing/2014/main" id="{AD84C988-A119-8D55-4698-47767271DAF2}"/>
              </a:ext>
            </a:extLst>
          </p:cNvPr>
          <p:cNvPicPr>
            <a:picLocks noChangeAspect="1"/>
          </p:cNvPicPr>
          <p:nvPr/>
        </p:nvPicPr>
        <p:blipFill>
          <a:blip r:embed="rId6"/>
          <a:stretch>
            <a:fillRect/>
          </a:stretch>
        </p:blipFill>
        <p:spPr>
          <a:xfrm>
            <a:off x="1824650" y="1407219"/>
            <a:ext cx="9309399" cy="3432345"/>
          </a:xfrm>
          <a:prstGeom prst="rect">
            <a:avLst/>
          </a:prstGeom>
        </p:spPr>
      </p:pic>
      <p:pic>
        <p:nvPicPr>
          <p:cNvPr id="9" name="Picture 8">
            <a:extLst>
              <a:ext uri="{FF2B5EF4-FFF2-40B4-BE49-F238E27FC236}">
                <a16:creationId xmlns="" xmlns:a16="http://schemas.microsoft.com/office/drawing/2014/main" id="{645A7824-EFC5-9DEA-5103-FEAAF8F2A783}"/>
              </a:ext>
            </a:extLst>
          </p:cNvPr>
          <p:cNvPicPr>
            <a:picLocks noChangeAspect="1"/>
          </p:cNvPicPr>
          <p:nvPr/>
        </p:nvPicPr>
        <p:blipFill>
          <a:blip r:embed="rId7"/>
          <a:stretch>
            <a:fillRect/>
          </a:stretch>
        </p:blipFill>
        <p:spPr>
          <a:xfrm>
            <a:off x="528795" y="714070"/>
            <a:ext cx="2786113" cy="1749704"/>
          </a:xfrm>
          <a:prstGeom prst="rect">
            <a:avLst/>
          </a:prstGeom>
        </p:spPr>
      </p:pic>
      <p:sp>
        <p:nvSpPr>
          <p:cNvPr id="10" name="TextBox 9">
            <a:extLst>
              <a:ext uri="{FF2B5EF4-FFF2-40B4-BE49-F238E27FC236}">
                <a16:creationId xmlns="" xmlns:a16="http://schemas.microsoft.com/office/drawing/2014/main" id="{B2018683-1A5A-2373-EA66-89B0712DC330}"/>
              </a:ext>
            </a:extLst>
          </p:cNvPr>
          <p:cNvSpPr txBox="1"/>
          <p:nvPr/>
        </p:nvSpPr>
        <p:spPr>
          <a:xfrm>
            <a:off x="5580780" y="4485621"/>
            <a:ext cx="2365513"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
        <p:nvSpPr>
          <p:cNvPr id="2" name="TextBox 1"/>
          <p:cNvSpPr txBox="1"/>
          <p:nvPr/>
        </p:nvSpPr>
        <p:spPr>
          <a:xfrm>
            <a:off x="2822330" y="20921"/>
            <a:ext cx="7482254" cy="646331"/>
          </a:xfrm>
          <a:prstGeom prst="rect">
            <a:avLst/>
          </a:prstGeom>
          <a:noFill/>
        </p:spPr>
        <p:txBody>
          <a:bodyPr wrap="square" rtlCol="0">
            <a:spAutoFit/>
          </a:bodyPr>
          <a:lstStyle/>
          <a:p>
            <a:r>
              <a:rPr lang="en-US" sz="3600" b="1" dirty="0" err="1" smtClean="0">
                <a:latin typeface="Times New Roman" panose="02020603050405020304" pitchFamily="18" charset="0"/>
                <a:cs typeface="Times New Roman" panose="02020603050405020304" pitchFamily="18" charset="0"/>
              </a:rPr>
              <a:t>Thứ</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ngày</a:t>
            </a:r>
            <a:r>
              <a:rPr lang="en-US" sz="3600" b="1" dirty="0" smtClean="0">
                <a:latin typeface="Times New Roman" panose="02020603050405020304" pitchFamily="18" charset="0"/>
                <a:cs typeface="Times New Roman" panose="02020603050405020304" pitchFamily="18" charset="0"/>
              </a:rPr>
              <a:t> 15 </a:t>
            </a:r>
            <a:r>
              <a:rPr lang="en-US" sz="3600" b="1" dirty="0" err="1" smtClean="0">
                <a:latin typeface="Times New Roman" panose="02020603050405020304" pitchFamily="18" charset="0"/>
                <a:cs typeface="Times New Roman" panose="02020603050405020304" pitchFamily="18" charset="0"/>
              </a:rPr>
              <a:t>tháng</a:t>
            </a:r>
            <a:r>
              <a:rPr lang="en-US" sz="3600" b="1" dirty="0" smtClean="0">
                <a:latin typeface="Times New Roman" panose="02020603050405020304" pitchFamily="18" charset="0"/>
                <a:cs typeface="Times New Roman" panose="02020603050405020304" pitchFamily="18" charset="0"/>
              </a:rPr>
              <a:t> 11 </a:t>
            </a:r>
            <a:r>
              <a:rPr lang="en-US" sz="3600" b="1" dirty="0" err="1" smtClean="0">
                <a:latin typeface="Times New Roman" panose="02020603050405020304" pitchFamily="18" charset="0"/>
                <a:cs typeface="Times New Roman" panose="02020603050405020304" pitchFamily="18" charset="0"/>
              </a:rPr>
              <a:t>năm</a:t>
            </a:r>
            <a:r>
              <a:rPr lang="en-US" sz="3600" b="1" dirty="0" smtClean="0">
                <a:latin typeface="Times New Roman" panose="02020603050405020304" pitchFamily="18" charset="0"/>
                <a:cs typeface="Times New Roman" panose="02020603050405020304" pitchFamily="18" charset="0"/>
              </a:rPr>
              <a:t> 2023</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84448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 xmlns:a16="http://schemas.microsoft.com/office/drawing/2014/main" id="{2DA2D842-AAB0-9DBD-EBA3-3FFF5E18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735" y="3396172"/>
            <a:ext cx="4222030" cy="4434905"/>
          </a:xfrm>
          <a:prstGeom prst="rect">
            <a:avLst/>
          </a:prstGeom>
        </p:spPr>
      </p:pic>
      <p:pic>
        <p:nvPicPr>
          <p:cNvPr id="5" name="Picture 4">
            <a:extLst>
              <a:ext uri="{FF2B5EF4-FFF2-40B4-BE49-F238E27FC236}">
                <a16:creationId xmlns="" xmlns:a16="http://schemas.microsoft.com/office/drawing/2014/main" id="{DE734FC8-04ED-79E8-6FE8-E72401DE1F7C}"/>
              </a:ext>
            </a:extLst>
          </p:cNvPr>
          <p:cNvPicPr>
            <a:picLocks noChangeAspect="1"/>
          </p:cNvPicPr>
          <p:nvPr/>
        </p:nvPicPr>
        <p:blipFill>
          <a:blip r:embed="rId5"/>
          <a:stretch>
            <a:fillRect/>
          </a:stretch>
        </p:blipFill>
        <p:spPr>
          <a:xfrm>
            <a:off x="2663715" y="1824860"/>
            <a:ext cx="7078069" cy="2566638"/>
          </a:xfrm>
          <a:prstGeom prst="rect">
            <a:avLst/>
          </a:prstGeom>
        </p:spPr>
      </p:pic>
    </p:spTree>
    <p:extLst>
      <p:ext uri="{BB962C8B-B14F-4D97-AF65-F5344CB8AC3E}">
        <p14:creationId xmlns:p14="http://schemas.microsoft.com/office/powerpoint/2010/main" val="2623934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0" name="Group 29"/>
          <p:cNvGrpSpPr/>
          <p:nvPr/>
        </p:nvGrpSpPr>
        <p:grpSpPr>
          <a:xfrm>
            <a:off x="1597306" y="770276"/>
            <a:ext cx="8889357" cy="2667405"/>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TextBox 28"/>
            <p:cNvSpPr txBox="1"/>
            <p:nvPr/>
          </p:nvSpPr>
          <p:spPr>
            <a:xfrm>
              <a:off x="1933600" y="979638"/>
              <a:ext cx="853230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Hoạt</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động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3: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và</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ô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nhiễm</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endPar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endParaRPr>
            </a:p>
          </p:txBody>
        </p:sp>
      </p:grpSp>
      <p:pic>
        <p:nvPicPr>
          <p:cNvPr id="4" name="Picture 2" descr="Hình ảnh Vector Png Công Ty Tuyển Dụng Tay Cầm Sừng áp Phích Tuyển Dụng,  Kèn, Công, Ty miễn phí tải tập tin PNG PSDComment và Vector">
            <a:extLst>
              <a:ext uri="{FF2B5EF4-FFF2-40B4-BE49-F238E27FC236}">
                <a16:creationId xmlns="" xmlns:a16="http://schemas.microsoft.com/office/drawing/2014/main" id="{346B547C-1927-F9A8-5EA6-6C4352308C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97365" y="2482624"/>
            <a:ext cx="4982956" cy="479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0986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86" y="3426105"/>
            <a:ext cx="3524491" cy="3524491"/>
          </a:xfrm>
          <a:prstGeom prst="rect">
            <a:avLst/>
          </a:prstGeom>
        </p:spPr>
      </p:pic>
      <p:grpSp>
        <p:nvGrpSpPr>
          <p:cNvPr id="14" name="Group 13"/>
          <p:cNvGrpSpPr/>
          <p:nvPr/>
        </p:nvGrpSpPr>
        <p:grpSpPr>
          <a:xfrm>
            <a:off x="1461572" y="228599"/>
            <a:ext cx="10266601" cy="3488634"/>
            <a:chOff x="4245192" y="4053839"/>
            <a:chExt cx="7376160" cy="2871430"/>
          </a:xfrm>
        </p:grpSpPr>
        <p:sp>
          <p:nvSpPr>
            <p:cNvPr id="12" name="Rounded Rectangle 11"/>
            <p:cNvSpPr/>
            <p:nvPr/>
          </p:nvSpPr>
          <p:spPr>
            <a:xfrm>
              <a:off x="4245192" y="4053839"/>
              <a:ext cx="7376160" cy="28714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12"/>
            <p:cNvSpPr/>
            <p:nvPr/>
          </p:nvSpPr>
          <p:spPr>
            <a:xfrm>
              <a:off x="4245192" y="4208873"/>
              <a:ext cx="7151018" cy="2558584"/>
            </a:xfrm>
            <a:prstGeom prst="rect">
              <a:avLst/>
            </a:prstGeom>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Tiếng ồn là những âm thanh gây cảm giác khó chịu cho người nghe hoặc những âm thanh phát ra không đúng lúc hay vượt quá mức chịu đựng của con người.</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xảy ra khi tiếng ồn kéo dài và lặp đi lặp lại.</a:t>
              </a:r>
              <a:r>
                <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có thể gây mất ngủ, đau đầu, chóng mặt, tổn thương tai,... và ảnh hưởng tới năng suất, hiệu quả làm việc, trao đổi thông tin của con người.</a:t>
              </a:r>
            </a:p>
          </p:txBody>
        </p:sp>
      </p:grpSp>
    </p:spTree>
    <p:extLst>
      <p:ext uri="{BB962C8B-B14F-4D97-AF65-F5344CB8AC3E}">
        <p14:creationId xmlns:p14="http://schemas.microsoft.com/office/powerpoint/2010/main" val="3578960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 xmlns:a16="http://schemas.microsoft.com/office/drawing/2014/main" id="{3A3D9425-11C1-D58D-A490-17BA700D07C3}"/>
              </a:ext>
            </a:extLst>
          </p:cNvPr>
          <p:cNvSpPr/>
          <p:nvPr/>
        </p:nvSpPr>
        <p:spPr>
          <a:xfrm>
            <a:off x="500006" y="474785"/>
            <a:ext cx="11191988" cy="1521007"/>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sz="3200" b="1" dirty="0">
                <a:solidFill>
                  <a:prstClr val="black"/>
                </a:solidFill>
                <a:latin typeface="+mj-lt"/>
                <a:cs typeface="Calibri" panose="020F0502020204030204" pitchFamily="34" charset="0"/>
              </a:rPr>
              <a:t>Quan sát hình 3 và cho biết, những người trong hình đang bị ảnh hưởng bởi tiếng ồn gì. Vì sao những âm thanh đó gây ra ô nhiễm tiếng ồn?</a:t>
            </a:r>
          </a:p>
        </p:txBody>
      </p:sp>
      <p:pic>
        <p:nvPicPr>
          <p:cNvPr id="11" name="Picture 10">
            <a:extLst>
              <a:ext uri="{FF2B5EF4-FFF2-40B4-BE49-F238E27FC236}">
                <a16:creationId xmlns="" xmlns:a16="http://schemas.microsoft.com/office/drawing/2014/main" id="{C9117DC4-AB3E-935B-4F92-355A99F93B90}"/>
              </a:ext>
            </a:extLst>
          </p:cNvPr>
          <p:cNvPicPr>
            <a:picLocks noChangeAspect="1"/>
          </p:cNvPicPr>
          <p:nvPr/>
        </p:nvPicPr>
        <p:blipFill>
          <a:blip r:embed="rId3"/>
          <a:stretch>
            <a:fillRect/>
          </a:stretch>
        </p:blipFill>
        <p:spPr>
          <a:xfrm>
            <a:off x="667919" y="2277208"/>
            <a:ext cx="10642408" cy="3191607"/>
          </a:xfrm>
          <a:prstGeom prst="rect">
            <a:avLst/>
          </a:prstGeom>
        </p:spPr>
      </p:pic>
      <p:sp>
        <p:nvSpPr>
          <p:cNvPr id="2" name="TextBox 1"/>
          <p:cNvSpPr txBox="1"/>
          <p:nvPr/>
        </p:nvSpPr>
        <p:spPr>
          <a:xfrm>
            <a:off x="2637692" y="5468815"/>
            <a:ext cx="7631723" cy="769441"/>
          </a:xfrm>
          <a:prstGeom prst="rect">
            <a:avLst/>
          </a:prstGeom>
          <a:noFill/>
        </p:spPr>
        <p:txBody>
          <a:bodyPr wrap="square" rtlCol="0">
            <a:spAutoFit/>
          </a:bodyPr>
          <a:lstStyle/>
          <a:p>
            <a:r>
              <a:rPr lang="en-US" sz="44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THẢO LUẬN NHÓM BỐN</a:t>
            </a:r>
            <a:endParaRPr lang="en-US" sz="44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33740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heel(1)">
                                      <p:cBhvr>
                                        <p:cTn id="12"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9117DC4-AB3E-935B-4F92-355A99F93B90}"/>
              </a:ext>
            </a:extLst>
          </p:cNvPr>
          <p:cNvPicPr>
            <a:picLocks noChangeAspect="1"/>
          </p:cNvPicPr>
          <p:nvPr/>
        </p:nvPicPr>
        <p:blipFill>
          <a:blip r:embed="rId2"/>
          <a:stretch>
            <a:fillRect/>
          </a:stretch>
        </p:blipFill>
        <p:spPr>
          <a:xfrm>
            <a:off x="267190" y="1810334"/>
            <a:ext cx="11007968" cy="3191607"/>
          </a:xfrm>
          <a:prstGeom prst="rect">
            <a:avLst/>
          </a:prstGeom>
        </p:spPr>
      </p:pic>
      <p:sp>
        <p:nvSpPr>
          <p:cNvPr id="3" name="Rounded Rectangular Callout 14">
            <a:extLst>
              <a:ext uri="{FF2B5EF4-FFF2-40B4-BE49-F238E27FC236}">
                <a16:creationId xmlns="" xmlns:a16="http://schemas.microsoft.com/office/drawing/2014/main" id="{3A3D9425-11C1-D58D-A490-17BA700D07C3}"/>
              </a:ext>
            </a:extLst>
          </p:cNvPr>
          <p:cNvSpPr/>
          <p:nvPr/>
        </p:nvSpPr>
        <p:spPr>
          <a:xfrm>
            <a:off x="667060" y="439617"/>
            <a:ext cx="10608098" cy="1186960"/>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en-US" sz="3200" b="1" dirty="0">
                <a:solidFill>
                  <a:prstClr val="black"/>
                </a:solidFill>
                <a:latin typeface="Times New Roman" panose="02020603050405020304" pitchFamily="18" charset="0"/>
                <a:cs typeface="Times New Roman" panose="02020603050405020304" pitchFamily="18" charset="0"/>
              </a:rPr>
              <a:t>N</a:t>
            </a:r>
            <a:r>
              <a:rPr lang="vi-VN" sz="3200" b="1" dirty="0" smtClean="0">
                <a:solidFill>
                  <a:prstClr val="black"/>
                </a:solidFill>
                <a:latin typeface="Times New Roman" panose="02020603050405020304" pitchFamily="18" charset="0"/>
                <a:cs typeface="Times New Roman" panose="02020603050405020304" pitchFamily="18" charset="0"/>
              </a:rPr>
              <a:t>hững </a:t>
            </a:r>
            <a:r>
              <a:rPr lang="vi-VN" sz="3200" b="1" dirty="0">
                <a:solidFill>
                  <a:prstClr val="black"/>
                </a:solidFill>
                <a:latin typeface="Times New Roman" panose="02020603050405020304" pitchFamily="18" charset="0"/>
                <a:cs typeface="Times New Roman" panose="02020603050405020304" pitchFamily="18" charset="0"/>
              </a:rPr>
              <a:t>người trong hình đang bị ảnh hưởng bởi tiếng ồn gì. </a:t>
            </a:r>
          </a:p>
        </p:txBody>
      </p:sp>
      <p:sp>
        <p:nvSpPr>
          <p:cNvPr id="4" name="TextBox 3">
            <a:extLst>
              <a:ext uri="{FF2B5EF4-FFF2-40B4-BE49-F238E27FC236}">
                <a16:creationId xmlns="" xmlns:a16="http://schemas.microsoft.com/office/drawing/2014/main" id="{C2392E6C-70E9-82F9-B094-B9F5917E7BC2}"/>
              </a:ext>
            </a:extLst>
          </p:cNvPr>
          <p:cNvSpPr txBox="1"/>
          <p:nvPr/>
        </p:nvSpPr>
        <p:spPr>
          <a:xfrm>
            <a:off x="381490" y="5185698"/>
            <a:ext cx="3680995" cy="461665"/>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2400" dirty="0">
                <a:cs typeface="Arial" panose="020B0604020202020204" pitchFamily="34" charset="0"/>
              </a:rPr>
              <a:t>Tiếng máy khoan </a:t>
            </a:r>
            <a:r>
              <a:rPr lang="vi-VN" sz="2400" dirty="0" smtClean="0">
                <a:cs typeface="Arial" panose="020B0604020202020204" pitchFamily="34" charset="0"/>
              </a:rPr>
              <a:t>bê </a:t>
            </a:r>
            <a:r>
              <a:rPr lang="vi-VN" sz="2400" dirty="0">
                <a:cs typeface="Arial" panose="020B0604020202020204" pitchFamily="34" charset="0"/>
              </a:rPr>
              <a:t>tông </a:t>
            </a:r>
          </a:p>
        </p:txBody>
      </p:sp>
      <p:sp>
        <p:nvSpPr>
          <p:cNvPr id="5" name="TextBox 4">
            <a:extLst>
              <a:ext uri="{FF2B5EF4-FFF2-40B4-BE49-F238E27FC236}">
                <a16:creationId xmlns="" xmlns:a16="http://schemas.microsoft.com/office/drawing/2014/main" id="{C2392E6C-70E9-82F9-B094-B9F5917E7BC2}"/>
              </a:ext>
            </a:extLst>
          </p:cNvPr>
          <p:cNvSpPr txBox="1"/>
          <p:nvPr/>
        </p:nvSpPr>
        <p:spPr>
          <a:xfrm>
            <a:off x="4440116" y="5185698"/>
            <a:ext cx="2813538" cy="461665"/>
          </a:xfrm>
          <a:custGeom>
            <a:avLst/>
            <a:gdLst>
              <a:gd name="connsiteX0" fmla="*/ 0 w 5756297"/>
              <a:gd name="connsiteY0" fmla="*/ 0 h 707886"/>
              <a:gd name="connsiteX1" fmla="*/ 5756297 w 5756297"/>
              <a:gd name="connsiteY1" fmla="*/ 0 h 707886"/>
              <a:gd name="connsiteX2" fmla="*/ 5756297 w 5756297"/>
              <a:gd name="connsiteY2" fmla="*/ 707886 h 707886"/>
              <a:gd name="connsiteX3" fmla="*/ 0 w 5756297"/>
              <a:gd name="connsiteY3" fmla="*/ 707886 h 707886"/>
              <a:gd name="connsiteX4" fmla="*/ 0 w 575629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297" h="707886" fill="none" extrusionOk="0">
                <a:moveTo>
                  <a:pt x="0" y="0"/>
                </a:moveTo>
                <a:cubicBezTo>
                  <a:pt x="1625932" y="5222"/>
                  <a:pt x="3362571" y="24918"/>
                  <a:pt x="5756297" y="0"/>
                </a:cubicBezTo>
                <a:cubicBezTo>
                  <a:pt x="5815707" y="312948"/>
                  <a:pt x="5758206" y="396148"/>
                  <a:pt x="5756297" y="707886"/>
                </a:cubicBezTo>
                <a:cubicBezTo>
                  <a:pt x="3989388" y="543125"/>
                  <a:pt x="2117321" y="826036"/>
                  <a:pt x="0" y="707886"/>
                </a:cubicBezTo>
                <a:cubicBezTo>
                  <a:pt x="-25096" y="447386"/>
                  <a:pt x="-54860" y="82424"/>
                  <a:pt x="0" y="0"/>
                </a:cubicBezTo>
                <a:close/>
              </a:path>
              <a:path w="5756297" h="707886" stroke="0" extrusionOk="0">
                <a:moveTo>
                  <a:pt x="0" y="0"/>
                </a:moveTo>
                <a:cubicBezTo>
                  <a:pt x="1118907" y="11849"/>
                  <a:pt x="3526235" y="-161459"/>
                  <a:pt x="5756297" y="0"/>
                </a:cubicBezTo>
                <a:cubicBezTo>
                  <a:pt x="5802613" y="266683"/>
                  <a:pt x="5765059" y="423695"/>
                  <a:pt x="5756297" y="707886"/>
                </a:cubicBezTo>
                <a:cubicBezTo>
                  <a:pt x="3921183" y="562026"/>
                  <a:pt x="1264368"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cưa</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gỗ</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 xmlns:a16="http://schemas.microsoft.com/office/drawing/2014/main" id="{C2392E6C-70E9-82F9-B094-B9F5917E7BC2}"/>
              </a:ext>
            </a:extLst>
          </p:cNvPr>
          <p:cNvSpPr txBox="1"/>
          <p:nvPr/>
        </p:nvSpPr>
        <p:spPr>
          <a:xfrm>
            <a:off x="7519318" y="5185697"/>
            <a:ext cx="4033774" cy="461665"/>
          </a:xfrm>
          <a:custGeom>
            <a:avLst/>
            <a:gdLst>
              <a:gd name="connsiteX0" fmla="*/ 0 w 6132444"/>
              <a:gd name="connsiteY0" fmla="*/ 0 h 707886"/>
              <a:gd name="connsiteX1" fmla="*/ 6132444 w 6132444"/>
              <a:gd name="connsiteY1" fmla="*/ 0 h 707886"/>
              <a:gd name="connsiteX2" fmla="*/ 6132444 w 6132444"/>
              <a:gd name="connsiteY2" fmla="*/ 707886 h 707886"/>
              <a:gd name="connsiteX3" fmla="*/ 0 w 6132444"/>
              <a:gd name="connsiteY3" fmla="*/ 707886 h 707886"/>
              <a:gd name="connsiteX4" fmla="*/ 0 w 613244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2444" h="707886" fill="none" extrusionOk="0">
                <a:moveTo>
                  <a:pt x="0" y="0"/>
                </a:moveTo>
                <a:cubicBezTo>
                  <a:pt x="1761284" y="5222"/>
                  <a:pt x="3367470" y="24918"/>
                  <a:pt x="6132444" y="0"/>
                </a:cubicBezTo>
                <a:cubicBezTo>
                  <a:pt x="6191854" y="312948"/>
                  <a:pt x="6134353" y="396148"/>
                  <a:pt x="6132444" y="707886"/>
                </a:cubicBezTo>
                <a:cubicBezTo>
                  <a:pt x="4771376" y="543125"/>
                  <a:pt x="2457936" y="826036"/>
                  <a:pt x="0" y="707886"/>
                </a:cubicBezTo>
                <a:cubicBezTo>
                  <a:pt x="-25096" y="447386"/>
                  <a:pt x="-54860" y="82424"/>
                  <a:pt x="0" y="0"/>
                </a:cubicBezTo>
                <a:close/>
              </a:path>
              <a:path w="6132444" h="707886" stroke="0" extrusionOk="0">
                <a:moveTo>
                  <a:pt x="0" y="0"/>
                </a:moveTo>
                <a:cubicBezTo>
                  <a:pt x="1024610" y="11849"/>
                  <a:pt x="3576772" y="-161459"/>
                  <a:pt x="6132444" y="0"/>
                </a:cubicBezTo>
                <a:cubicBezTo>
                  <a:pt x="6178760" y="266683"/>
                  <a:pt x="6141206" y="423695"/>
                  <a:pt x="6132444" y="707886"/>
                </a:cubicBezTo>
                <a:cubicBezTo>
                  <a:pt x="4166981" y="562026"/>
                  <a:pt x="1632074"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Tiếng</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400" b="0" i="0"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động</a:t>
            </a:r>
            <a:r>
              <a:rPr lang="en-US" sz="2400" dirty="0">
                <a:solidFill>
                  <a:prstClr val="black"/>
                </a:solidFill>
                <a:latin typeface="Arial" panose="020B0604020202020204" pitchFamily="34" charset="0"/>
                <a:cs typeface="Arial" panose="020B0604020202020204" pitchFamily="34" charset="0"/>
              </a:rPr>
              <a:t> </a:t>
            </a:r>
            <a:r>
              <a:rPr kumimoji="0" lang="en-US" sz="2400" b="0" i="0" u="none" strike="noStrike" kern="1200" cap="none" spc="0" normalizeH="0" noProof="0" dirty="0" err="1" smtClean="0">
                <a:ln>
                  <a:noFill/>
                </a:ln>
                <a:solidFill>
                  <a:prstClr val="black"/>
                </a:solidFill>
                <a:effectLst/>
                <a:uLnTx/>
                <a:uFillTx/>
                <a:latin typeface="Arial" panose="020B0604020202020204" pitchFamily="34" charset="0"/>
                <a:cs typeface="Arial" panose="020B0604020202020204" pitchFamily="34" charset="0"/>
              </a:rPr>
              <a:t>cơ</a:t>
            </a:r>
            <a:r>
              <a:rPr kumimoji="0" lang="en-US" sz="2400" b="0" i="0"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ô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tô</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smtClean="0">
                <a:ln>
                  <a:noFill/>
                </a:ln>
                <a:solidFill>
                  <a:prstClr val="black"/>
                </a:solidFill>
                <a:effectLst/>
                <a:uLnTx/>
                <a:uFillTx/>
                <a:latin typeface="Arial" panose="020B0604020202020204" pitchFamily="34" charset="0"/>
                <a:cs typeface="Arial" panose="020B0604020202020204" pitchFamily="34" charset="0"/>
              </a:rPr>
              <a:t>xe</a:t>
            </a:r>
            <a:r>
              <a:rPr kumimoji="0" lang="en-US" sz="2400" b="0" i="0"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máy</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05848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6140" y="3039752"/>
            <a:ext cx="10524392" cy="1938992"/>
          </a:xfrm>
          <a:prstGeom prst="rect">
            <a:avLst/>
          </a:prstGeom>
        </p:spPr>
        <p:txBody>
          <a:bodyPr wrap="square">
            <a:spAutoFit/>
          </a:bodyPr>
          <a:lstStyle/>
          <a:p>
            <a:pPr lvl="0" algn="just">
              <a:defRPr/>
            </a:pPr>
            <a:r>
              <a:rPr lang="en-US" sz="4000" b="1" dirty="0" err="1" smtClean="0">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40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smtClean="0">
                <a:solidFill>
                  <a:prstClr val="black">
                    <a:lumMod val="95000"/>
                    <a:lumOff val="5000"/>
                  </a:prstClr>
                </a:solidFill>
                <a:latin typeface="Times New Roman" panose="02020603050405020304" pitchFamily="18" charset="0"/>
                <a:cs typeface="Times New Roman" panose="02020603050405020304" pitchFamily="18" charset="0"/>
              </a:rPr>
              <a:t>âm</a:t>
            </a:r>
            <a:r>
              <a:rPr lang="en-US" sz="40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smtClean="0">
                <a:solidFill>
                  <a:prstClr val="black">
                    <a:lumMod val="95000"/>
                    <a:lumOff val="5000"/>
                  </a:prstClr>
                </a:solidFill>
                <a:latin typeface="Times New Roman" panose="02020603050405020304" pitchFamily="18" charset="0"/>
                <a:cs typeface="Times New Roman" panose="02020603050405020304" pitchFamily="18" charset="0"/>
              </a:rPr>
              <a:t>thanh</a:t>
            </a:r>
            <a:r>
              <a:rPr lang="en-US" sz="40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smtClean="0">
                <a:solidFill>
                  <a:prstClr val="black">
                    <a:lumMod val="95000"/>
                    <a:lumOff val="5000"/>
                  </a:prstClr>
                </a:solidFill>
                <a:latin typeface="Times New Roman" panose="02020603050405020304" pitchFamily="18" charset="0"/>
                <a:cs typeface="Times New Roman" panose="02020603050405020304" pitchFamily="18" charset="0"/>
              </a:rPr>
              <a:t>này</a:t>
            </a:r>
            <a:r>
              <a:rPr lang="en-US" sz="4000" b="1" dirty="0" smtClean="0">
                <a:solidFill>
                  <a:prstClr val="black">
                    <a:lumMod val="95000"/>
                    <a:lumOff val="5000"/>
                  </a:prstClr>
                </a:solidFill>
                <a:latin typeface="Times New Roman" panose="02020603050405020304" pitchFamily="18" charset="0"/>
                <a:cs typeface="Times New Roman" panose="02020603050405020304" pitchFamily="18" charset="0"/>
              </a:rPr>
              <a:t> to, </a:t>
            </a:r>
            <a:r>
              <a:rPr lang="vi-VN" sz="4000" b="1" dirty="0" smtClean="0">
                <a:solidFill>
                  <a:prstClr val="black">
                    <a:lumMod val="95000"/>
                    <a:lumOff val="5000"/>
                  </a:prstClr>
                </a:solidFill>
                <a:latin typeface="Times New Roman" panose="02020603050405020304" pitchFamily="18" charset="0"/>
                <a:cs typeface="Times New Roman" panose="02020603050405020304" pitchFamily="18" charset="0"/>
              </a:rPr>
              <a:t>kéo </a:t>
            </a:r>
            <a:r>
              <a:rPr lang="vi-VN" sz="4000" b="1" dirty="0">
                <a:solidFill>
                  <a:prstClr val="black">
                    <a:lumMod val="95000"/>
                    <a:lumOff val="5000"/>
                  </a:prstClr>
                </a:solidFill>
                <a:latin typeface="Times New Roman" panose="02020603050405020304" pitchFamily="18" charset="0"/>
                <a:cs typeface="Times New Roman" panose="02020603050405020304" pitchFamily="18" charset="0"/>
              </a:rPr>
              <a:t>dài, lặp đi lặp lại vượt quá mức chịu đựng của con người, gây ra ô nhiễm tiếng ồn.</a:t>
            </a:r>
            <a:endParaRPr lang="en-GB" sz="40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 name="Rounded Rectangular Callout 14">
            <a:extLst>
              <a:ext uri="{FF2B5EF4-FFF2-40B4-BE49-F238E27FC236}">
                <a16:creationId xmlns="" xmlns:a16="http://schemas.microsoft.com/office/drawing/2014/main" id="{3A3D9425-11C1-D58D-A490-17BA700D07C3}"/>
              </a:ext>
            </a:extLst>
          </p:cNvPr>
          <p:cNvSpPr/>
          <p:nvPr/>
        </p:nvSpPr>
        <p:spPr>
          <a:xfrm>
            <a:off x="756140" y="756138"/>
            <a:ext cx="10278206" cy="1508995"/>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en-US" sz="3200" b="1" dirty="0" smtClean="0">
                <a:solidFill>
                  <a:prstClr val="black"/>
                </a:solidFill>
                <a:latin typeface="Calibri" panose="020F0502020204030204" pitchFamily="34" charset="0"/>
                <a:cs typeface="Calibri" panose="020F0502020204030204" pitchFamily="34" charset="0"/>
              </a:rPr>
              <a:t>     </a:t>
            </a:r>
            <a:r>
              <a:rPr lang="vi-VN" sz="4000" b="1" dirty="0" smtClean="0">
                <a:solidFill>
                  <a:srgbClr val="FF0000"/>
                </a:solidFill>
                <a:latin typeface="+mj-lt"/>
                <a:cs typeface="Calibri" panose="020F0502020204030204" pitchFamily="34" charset="0"/>
              </a:rPr>
              <a:t>Vì </a:t>
            </a:r>
            <a:r>
              <a:rPr lang="vi-VN" sz="4000" b="1" dirty="0">
                <a:solidFill>
                  <a:srgbClr val="FF0000"/>
                </a:solidFill>
                <a:latin typeface="+mj-lt"/>
                <a:cs typeface="Calibri" panose="020F0502020204030204" pitchFamily="34" charset="0"/>
              </a:rPr>
              <a:t>sao những âm thanh đó gây ra </a:t>
            </a:r>
            <a:r>
              <a:rPr lang="vi-VN" sz="4000" b="1" dirty="0" smtClean="0">
                <a:solidFill>
                  <a:srgbClr val="FF0000"/>
                </a:solidFill>
                <a:latin typeface="+mj-lt"/>
                <a:cs typeface="Calibri" panose="020F0502020204030204" pitchFamily="34" charset="0"/>
              </a:rPr>
              <a:t>ô </a:t>
            </a:r>
            <a:r>
              <a:rPr lang="vi-VN" sz="4000" b="1" dirty="0">
                <a:solidFill>
                  <a:srgbClr val="FF0000"/>
                </a:solidFill>
                <a:latin typeface="+mj-lt"/>
                <a:cs typeface="Calibri" panose="020F0502020204030204" pitchFamily="34" charset="0"/>
              </a:rPr>
              <a:t>nhiễm tiếng ồn?</a:t>
            </a:r>
          </a:p>
        </p:txBody>
      </p:sp>
    </p:spTree>
    <p:extLst>
      <p:ext uri="{BB962C8B-B14F-4D97-AF65-F5344CB8AC3E}">
        <p14:creationId xmlns:p14="http://schemas.microsoft.com/office/powerpoint/2010/main" val="39196446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5DBDFF"/>
      </a:accent1>
      <a:accent2>
        <a:srgbClr val="5DBDFF"/>
      </a:accent2>
      <a:accent3>
        <a:srgbClr val="5DBDFF"/>
      </a:accent3>
      <a:accent4>
        <a:srgbClr val="5DBDFF"/>
      </a:accent4>
      <a:accent5>
        <a:srgbClr val="5DBDFF"/>
      </a:accent5>
      <a:accent6>
        <a:srgbClr val="5DBDFF"/>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1214</Words>
  <Application>Microsoft Office PowerPoint</Application>
  <PresentationFormat>Widescreen</PresentationFormat>
  <Paragraphs>88</Paragraphs>
  <Slides>30</Slides>
  <Notes>19</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30</vt:i4>
      </vt:variant>
    </vt:vector>
  </HeadingPairs>
  <TitlesOfParts>
    <vt:vector size="45" baseType="lpstr">
      <vt:lpstr>微软雅黑</vt:lpstr>
      <vt:lpstr>#9Slide03 Arima Madurai Bold</vt:lpstr>
      <vt:lpstr>Arial</vt:lpstr>
      <vt:lpstr>Calibri</vt:lpstr>
      <vt:lpstr>Cambria</vt:lpstr>
      <vt:lpstr>Georgia</vt:lpstr>
      <vt:lpstr>inpin heiti</vt:lpstr>
      <vt:lpstr>Times New Roman</vt:lpstr>
      <vt:lpstr>Wingdings</vt:lpstr>
      <vt:lpstr>等线</vt:lpstr>
      <vt:lpstr>等线 Light</vt:lpstr>
      <vt:lpstr>千图网海量PPT模板www.58pic.com ​​</vt:lpstr>
      <vt:lpstr>1_Simple Light</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HOA THO</cp:lastModifiedBy>
  <cp:revision>78</cp:revision>
  <dcterms:created xsi:type="dcterms:W3CDTF">2023-08-28T11:13:05Z</dcterms:created>
  <dcterms:modified xsi:type="dcterms:W3CDTF">2023-11-15T01:21:06Z</dcterms:modified>
</cp:coreProperties>
</file>