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7" r:id="rId2"/>
  </p:sldMasterIdLst>
  <p:notesMasterIdLst>
    <p:notesMasterId r:id="rId30"/>
  </p:notesMasterIdLst>
  <p:sldIdLst>
    <p:sldId id="288" r:id="rId3"/>
    <p:sldId id="283" r:id="rId4"/>
    <p:sldId id="263" r:id="rId5"/>
    <p:sldId id="259" r:id="rId6"/>
    <p:sldId id="261" r:id="rId7"/>
    <p:sldId id="265" r:id="rId8"/>
    <p:sldId id="256" r:id="rId9"/>
    <p:sldId id="289" r:id="rId10"/>
    <p:sldId id="267" r:id="rId11"/>
    <p:sldId id="268" r:id="rId12"/>
    <p:sldId id="270" r:id="rId13"/>
    <p:sldId id="304" r:id="rId14"/>
    <p:sldId id="264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305" r:id="rId23"/>
    <p:sldId id="306" r:id="rId24"/>
    <p:sldId id="275" r:id="rId25"/>
    <p:sldId id="282" r:id="rId26"/>
    <p:sldId id="269" r:id="rId27"/>
    <p:sldId id="308" r:id="rId28"/>
    <p:sldId id="271" r:id="rId29"/>
  </p:sldIdLst>
  <p:sldSz cx="18288000" cy="10287000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Bunge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P001" panose="020B0604020202020204" charset="0"/>
      <p:regular r:id="rId42"/>
    </p:embeddedFont>
    <p:embeddedFont>
      <p:font typeface="Segoe UI Black" panose="020B0A02040204020203" pitchFamily="34" charset="0"/>
      <p:bold r:id="rId43"/>
      <p:boldItalic r:id="rId44"/>
    </p:embeddedFont>
    <p:embeddedFont>
      <p:font typeface="UNI Chu truyen thong" panose="020B0604020202020204" charset="0"/>
      <p:regular r:id="rId45"/>
    </p:embeddedFont>
    <p:embeddedFont>
      <p:font typeface="VNI-Times" pitchFamily="2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90948-566F-433A-BBC4-E24A3B468B43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CB69C-4D08-4D10-BC77-19BC93C94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4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523FF2-D133-4F15-AC23-6507A6BD733D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3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3484034C-723C-7DD6-7C3A-41FF316995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FAFD41-7593-489D-8DDF-8E39419CF41E}" type="slidenum">
              <a:rPr lang="en-US" altLang="vi-VN"/>
              <a:pPr>
                <a:spcBef>
                  <a:spcPct val="0"/>
                </a:spcBef>
              </a:pPr>
              <a:t>12</a:t>
            </a:fld>
            <a:endParaRPr lang="en-US" altLang="vi-VN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D1333848-4095-9014-2855-B05900C9A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9978A02-7AAA-0FF5-023A-982225FBA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0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2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711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2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6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74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26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91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09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2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01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50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49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3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1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93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8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42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1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34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C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27121"/>
            <a:ext cx="16230600" cy="7847338"/>
            <a:chOff x="0" y="0"/>
            <a:chExt cx="8732589" cy="42221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32589" cy="4222123"/>
            </a:xfrm>
            <a:custGeom>
              <a:avLst/>
              <a:gdLst/>
              <a:ahLst/>
              <a:cxnLst/>
              <a:rect l="l" t="t" r="r" b="b"/>
              <a:pathLst>
                <a:path w="8732589" h="4222123">
                  <a:moveTo>
                    <a:pt x="8608130" y="4222122"/>
                  </a:moveTo>
                  <a:lnTo>
                    <a:pt x="124460" y="4222122"/>
                  </a:lnTo>
                  <a:cubicBezTo>
                    <a:pt x="55880" y="4222122"/>
                    <a:pt x="0" y="4166242"/>
                    <a:pt x="0" y="40976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608130" y="0"/>
                  </a:lnTo>
                  <a:cubicBezTo>
                    <a:pt x="8676710" y="0"/>
                    <a:pt x="8732589" y="55880"/>
                    <a:pt x="8732589" y="124460"/>
                  </a:cubicBezTo>
                  <a:lnTo>
                    <a:pt x="8732589" y="4097662"/>
                  </a:lnTo>
                  <a:cubicBezTo>
                    <a:pt x="8732589" y="4166242"/>
                    <a:pt x="8676710" y="4222123"/>
                    <a:pt x="8608130" y="422212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0070" y="6454930"/>
            <a:ext cx="164782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spc="99" dirty="0" err="1">
                <a:solidFill>
                  <a:srgbClr val="ED5D3D"/>
                </a:solidFill>
                <a:latin typeface="HP001"/>
              </a:rPr>
              <a:t>Lớp</a:t>
            </a:r>
            <a:r>
              <a:rPr lang="en-US" sz="4999" spc="99" dirty="0">
                <a:solidFill>
                  <a:srgbClr val="ED5D3D"/>
                </a:solidFill>
                <a:latin typeface="HP001"/>
              </a:rPr>
              <a:t> 5C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466902"/>
            <a:ext cx="18288000" cy="820098"/>
            <a:chOff x="0" y="0"/>
            <a:chExt cx="6555032" cy="293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02374" y="7293446"/>
            <a:ext cx="5283251" cy="31891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3044">
            <a:off x="226243" y="6388133"/>
            <a:ext cx="3626896" cy="287513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07868" y="610242"/>
            <a:ext cx="3149468" cy="32438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48435">
            <a:off x="15996545" y="-202980"/>
            <a:ext cx="3652766" cy="24174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66238" y="-809340"/>
            <a:ext cx="2493303" cy="28391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86276" y="-1554296"/>
            <a:ext cx="3057724" cy="31085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445633" y="6749961"/>
            <a:ext cx="3169477" cy="28121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50230" y="1729970"/>
            <a:ext cx="14401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latin typeface="UNI Chu truyen thong" panose="03030302030807070C03" pitchFamily="66" charset="0"/>
              </a:rPr>
              <a:t>Nhiệt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liệt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chào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mừng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</a:p>
          <a:p>
            <a:pPr algn="ctr"/>
            <a:r>
              <a:rPr lang="en-US" sz="13800" b="1" dirty="0" err="1">
                <a:latin typeface="UNI Chu truyen thong" panose="03030302030807070C03" pitchFamily="66" charset="0"/>
              </a:rPr>
              <a:t>các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thầy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cô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về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dự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  <a:r>
              <a:rPr lang="en-US" sz="13800" b="1" dirty="0" err="1">
                <a:latin typeface="UNI Chu truyen thong" panose="03030302030807070C03" pitchFamily="66" charset="0"/>
              </a:rPr>
              <a:t>giờ</a:t>
            </a:r>
            <a:r>
              <a:rPr lang="en-US" sz="13800" b="1" dirty="0">
                <a:latin typeface="UNI Chu truyen thong" panose="03030302030807070C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4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2627650"/>
            <a:ext cx="8991600" cy="660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của chiếc cào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Làm sao nhai được? </a:t>
            </a:r>
          </a:p>
          <a:p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6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thuyền rẽ nước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Thì ngửi cái gì? 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Cái ấm không nghe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lại mọc?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Quang Huy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181100"/>
            <a:ext cx="1386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các từ in đậm trong khổ thơ sau có gì giống và khác nghĩa của chúng ở bài tập 1?</a:t>
            </a:r>
          </a:p>
        </p:txBody>
      </p:sp>
    </p:spTree>
    <p:extLst>
      <p:ext uri="{BB962C8B-B14F-4D97-AF65-F5344CB8AC3E}">
        <p14:creationId xmlns:p14="http://schemas.microsoft.com/office/powerpoint/2010/main" val="2879183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1283">
            <a:off x="12425937" y="-541690"/>
            <a:ext cx="3586715" cy="389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 rot="1992092">
            <a:off x="11322339" y="1635765"/>
            <a:ext cx="3871084" cy="14785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b="25259"/>
          <a:stretch>
            <a:fillRect/>
          </a:stretch>
        </p:blipFill>
        <p:spPr bwMode="auto">
          <a:xfrm>
            <a:off x="12343240" y="7252649"/>
            <a:ext cx="2805113" cy="171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 rot="21094520">
            <a:off x="12214218" y="7422534"/>
            <a:ext cx="1169195" cy="122872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2" name="Rectangle 1"/>
          <p:cNvSpPr/>
          <p:nvPr/>
        </p:nvSpPr>
        <p:spPr>
          <a:xfrm>
            <a:off x="1972523" y="1616409"/>
            <a:ext cx="104394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của chiếc cào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Làm sao nhai được?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6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thuyền rẽ nước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Thì ngửi cái gì? </a:t>
            </a:r>
          </a:p>
          <a:p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Cái ấm không nghe</a:t>
            </a:r>
          </a:p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6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lại mọc?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94" y="1888178"/>
            <a:ext cx="6508506" cy="650850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1260883">
            <a:off x="11301457" y="4648445"/>
            <a:ext cx="1512095" cy="11215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F2F0E-8D6D-285D-4B02-C0D672691983}"/>
              </a:ext>
            </a:extLst>
          </p:cNvPr>
          <p:cNvSpPr txBox="1"/>
          <p:nvPr/>
        </p:nvSpPr>
        <p:spPr>
          <a:xfrm>
            <a:off x="15316200" y="800100"/>
            <a:ext cx="2133600" cy="255454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09A22-A9D3-3BDB-7013-159ED337EDC9}"/>
              </a:ext>
            </a:extLst>
          </p:cNvPr>
          <p:cNvSpPr txBox="1"/>
          <p:nvPr/>
        </p:nvSpPr>
        <p:spPr>
          <a:xfrm>
            <a:off x="8643730" y="4615129"/>
            <a:ext cx="2589759" cy="3170099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D337C-5591-E385-AE34-EA1007237C82}"/>
              </a:ext>
            </a:extLst>
          </p:cNvPr>
          <p:cNvSpPr txBox="1"/>
          <p:nvPr/>
        </p:nvSpPr>
        <p:spPr>
          <a:xfrm>
            <a:off x="14981157" y="7581900"/>
            <a:ext cx="3002043" cy="255454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972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4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3822091B-AE6F-81D2-B879-553973BFC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20" y="1364458"/>
            <a:ext cx="457676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700" b="1">
                <a:solidFill>
                  <a:srgbClr val="FF00FF"/>
                </a:solidFill>
                <a:latin typeface="Arial" panose="020B0604020202020204" pitchFamily="34" charset="0"/>
              </a:rPr>
              <a:t>I - </a:t>
            </a:r>
            <a:r>
              <a:rPr lang="en-US" altLang="vi-VN" sz="2700" b="1" u="sng">
                <a:solidFill>
                  <a:srgbClr val="FF00FF"/>
                </a:solidFill>
                <a:latin typeface="Arial" panose="020B0604020202020204" pitchFamily="34" charset="0"/>
              </a:rPr>
              <a:t>Nhận xét: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latin typeface="Arial" panose="020B0604020202020204" pitchFamily="34" charset="0"/>
              </a:rPr>
              <a:t>    2. Sự khác nhau</a:t>
            </a:r>
          </a:p>
        </p:txBody>
      </p:sp>
      <p:graphicFrame>
        <p:nvGraphicFramePr>
          <p:cNvPr id="14341" name="Group 5">
            <a:extLst>
              <a:ext uri="{FF2B5EF4-FFF2-40B4-BE49-F238E27FC236}">
                <a16:creationId xmlns:a16="http://schemas.microsoft.com/office/drawing/2014/main" id="{39E7337B-C8F9-4A9C-AD9D-7FBD9B7C2562}"/>
              </a:ext>
            </a:extLst>
          </p:cNvPr>
          <p:cNvGraphicFramePr>
            <a:graphicFrameLocks noGrp="1"/>
          </p:cNvGraphicFramePr>
          <p:nvPr/>
        </p:nvGraphicFramePr>
        <p:xfrm>
          <a:off x="2602708" y="2559845"/>
          <a:ext cx="13111163" cy="4514850"/>
        </p:xfrm>
        <a:graphic>
          <a:graphicData uri="http://schemas.openxmlformats.org/drawingml/2006/table">
            <a:tbl>
              <a:tblPr/>
              <a:tblGrid>
                <a:gridCol w="209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4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7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B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rgbClr val="D12F5D"/>
                          </a:solidFill>
                          <a:effectLst/>
                          <a:latin typeface="Arial" charset="0"/>
                          <a:cs typeface="Arial" charset="0"/>
                        </a:rPr>
                        <a:t>Răng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Phần xương cứng màu trắng, mọc trên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hàm, dùng để cắn, giữ và nhai thức ăn.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7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rgbClr val="D12F5D"/>
                          </a:solidFill>
                          <a:effectLst/>
                          <a:latin typeface="Arial" charset="0"/>
                          <a:cs typeface="Arial" charset="0"/>
                        </a:rPr>
                        <a:t>Mũi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Bộ phận nhô lên ở giữa mặt người hoặc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động vật có xương sống,dùng để thở và ngửi.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0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200" b="1" i="0" u="none" strike="noStrike" cap="none" normalizeH="0" baseline="0">
                          <a:ln>
                            <a:noFill/>
                          </a:ln>
                          <a:solidFill>
                            <a:srgbClr val="D12F5D"/>
                          </a:solidFill>
                          <a:effectLst/>
                          <a:latin typeface="Arial" charset="0"/>
                          <a:cs typeface="Arial" charset="0"/>
                        </a:rPr>
                        <a:t>Tai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Bộ phận ở hai bên đầu người và động vật dùng để nghe.</a:t>
                      </a: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94" marB="685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13" name="Text Box 27">
            <a:extLst>
              <a:ext uri="{FF2B5EF4-FFF2-40B4-BE49-F238E27FC236}">
                <a16:creationId xmlns:a16="http://schemas.microsoft.com/office/drawing/2014/main" id="{14F33AB1-0778-2A70-195E-0C86F6978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982" y="7565233"/>
            <a:ext cx="2340768" cy="55399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>
                <a:latin typeface="Arial" panose="020B0604020202020204" pitchFamily="34" charset="0"/>
              </a:rPr>
              <a:t>Nghĩa gốc</a:t>
            </a:r>
          </a:p>
        </p:txBody>
      </p:sp>
      <p:sp>
        <p:nvSpPr>
          <p:cNvPr id="12314" name="AutoShape 28">
            <a:extLst>
              <a:ext uri="{FF2B5EF4-FFF2-40B4-BE49-F238E27FC236}">
                <a16:creationId xmlns:a16="http://schemas.microsoft.com/office/drawing/2014/main" id="{8E5C9011-49F4-187E-3769-B62984F0F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3208" y="7067551"/>
            <a:ext cx="583406" cy="461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7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B7748715-B8DE-03F0-F379-A1EC8DFB03DC}"/>
              </a:ext>
            </a:extLst>
          </p:cNvPr>
          <p:cNvGrpSpPr>
            <a:grpSpLocks/>
          </p:cNvGrpSpPr>
          <p:nvPr/>
        </p:nvGrpSpPr>
        <p:grpSpPr bwMode="auto">
          <a:xfrm>
            <a:off x="10889458" y="3655222"/>
            <a:ext cx="4317206" cy="642938"/>
            <a:chOff x="3685" y="1559"/>
            <a:chExt cx="1813" cy="270"/>
          </a:xfrm>
        </p:grpSpPr>
        <p:sp>
          <p:nvSpPr>
            <p:cNvPr id="12330" name="Text Box 30">
              <a:extLst>
                <a:ext uri="{FF2B5EF4-FFF2-40B4-BE49-F238E27FC236}">
                  <a16:creationId xmlns:a16="http://schemas.microsoft.com/office/drawing/2014/main" id="{8B0E4006-CDE1-C6E6-31D1-AF6483D2A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5" y="1616"/>
              <a:ext cx="1813" cy="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không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để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nhai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thức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ăn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2331" name="Line 31">
              <a:extLst>
                <a:ext uri="{FF2B5EF4-FFF2-40B4-BE49-F238E27FC236}">
                  <a16:creationId xmlns:a16="http://schemas.microsoft.com/office/drawing/2014/main" id="{2DA21FF8-CB12-F2E1-8B50-374397B8A2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1" y="1559"/>
              <a:ext cx="228" cy="7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14368" name="Text Box 32">
            <a:hlinkClick r:id="rId3" action="ppaction://hlinksldjump"/>
            <a:extLst>
              <a:ext uri="{FF2B5EF4-FFF2-40B4-BE49-F238E27FC236}">
                <a16:creationId xmlns:a16="http://schemas.microsoft.com/office/drawing/2014/main" id="{FD6DFDD5-47C5-4917-9E4E-E2F6FE0E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9482" y="3036095"/>
            <a:ext cx="385524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Răng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chiếc cào</a:t>
            </a:r>
            <a:endParaRPr lang="en-US" sz="3600">
              <a:latin typeface="Arial" charset="0"/>
              <a:cs typeface="Arial" charset="0"/>
            </a:endParaRPr>
          </a:p>
        </p:txBody>
      </p:sp>
      <p:sp>
        <p:nvSpPr>
          <p:cNvPr id="14369" name="Text Box 33">
            <a:hlinkClick r:id="rId4" action="ppaction://hlinksldjump"/>
            <a:extLst>
              <a:ext uri="{FF2B5EF4-FFF2-40B4-BE49-F238E27FC236}">
                <a16:creationId xmlns:a16="http://schemas.microsoft.com/office/drawing/2014/main" id="{7EC9CB07-299B-447B-BC99-27BEFEC0E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38" y="4436270"/>
            <a:ext cx="385524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Mũi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thuyền </a:t>
            </a:r>
            <a:endParaRPr lang="en-US" sz="3600">
              <a:latin typeface="Arial" charset="0"/>
              <a:cs typeface="Arial" charset="0"/>
            </a:endParaRPr>
          </a:p>
        </p:txBody>
      </p:sp>
      <p:sp>
        <p:nvSpPr>
          <p:cNvPr id="14370" name="Text Box 34">
            <a:hlinkClick r:id="rId5" action="ppaction://hlinksldjump"/>
            <a:extLst>
              <a:ext uri="{FF2B5EF4-FFF2-40B4-BE49-F238E27FC236}">
                <a16:creationId xmlns:a16="http://schemas.microsoft.com/office/drawing/2014/main" id="{C710C8AE-965A-42BD-89DD-6DE715D9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57" y="5655470"/>
            <a:ext cx="385524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Tai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ấm</a:t>
            </a: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0D59D69D-EA5A-6CA5-76D5-E0004B7DAF54}"/>
              </a:ext>
            </a:extLst>
          </p:cNvPr>
          <p:cNvGrpSpPr>
            <a:grpSpLocks/>
          </p:cNvGrpSpPr>
          <p:nvPr/>
        </p:nvGrpSpPr>
        <p:grpSpPr bwMode="auto">
          <a:xfrm>
            <a:off x="11025190" y="4941103"/>
            <a:ext cx="4317206" cy="681038"/>
            <a:chOff x="3670" y="2075"/>
            <a:chExt cx="1813" cy="286"/>
          </a:xfrm>
        </p:grpSpPr>
        <p:sp>
          <p:nvSpPr>
            <p:cNvPr id="12328" name="Text Box 36">
              <a:extLst>
                <a:ext uri="{FF2B5EF4-FFF2-40B4-BE49-F238E27FC236}">
                  <a16:creationId xmlns:a16="http://schemas.microsoft.com/office/drawing/2014/main" id="{07F24CA8-CAC6-D184-D22F-A1E82C87D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2148"/>
              <a:ext cx="1813" cy="21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AE96A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7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không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dùng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để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ngửi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2329" name="Line 37">
              <a:extLst>
                <a:ext uri="{FF2B5EF4-FFF2-40B4-BE49-F238E27FC236}">
                  <a16:creationId xmlns:a16="http://schemas.microsoft.com/office/drawing/2014/main" id="{C3E4363E-C3F8-761E-069B-728EB05F3F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2" y="2075"/>
              <a:ext cx="169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4" name="Group 38">
            <a:extLst>
              <a:ext uri="{FF2B5EF4-FFF2-40B4-BE49-F238E27FC236}">
                <a16:creationId xmlns:a16="http://schemas.microsoft.com/office/drawing/2014/main" id="{319FD5DC-F343-1F54-23A7-34C0B1959B27}"/>
              </a:ext>
            </a:extLst>
          </p:cNvPr>
          <p:cNvGrpSpPr>
            <a:grpSpLocks/>
          </p:cNvGrpSpPr>
          <p:nvPr/>
        </p:nvGrpSpPr>
        <p:grpSpPr bwMode="auto">
          <a:xfrm>
            <a:off x="11025188" y="6212686"/>
            <a:ext cx="4317207" cy="802481"/>
            <a:chOff x="3670" y="2609"/>
            <a:chExt cx="1813" cy="337"/>
          </a:xfrm>
        </p:grpSpPr>
        <p:sp>
          <p:nvSpPr>
            <p:cNvPr id="12326" name="Text Box 39">
              <a:extLst>
                <a:ext uri="{FF2B5EF4-FFF2-40B4-BE49-F238E27FC236}">
                  <a16:creationId xmlns:a16="http://schemas.microsoft.com/office/drawing/2014/main" id="{0D3EB546-6239-8144-C12B-E3547DF4D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0" y="2733"/>
              <a:ext cx="1813" cy="2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700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không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dùng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để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vi-VN" sz="27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nghe</a:t>
              </a:r>
              <a:r>
                <a:rPr lang="en-US" altLang="vi-VN" sz="27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12327" name="Line 40">
              <a:extLst>
                <a:ext uri="{FF2B5EF4-FFF2-40B4-BE49-F238E27FC236}">
                  <a16:creationId xmlns:a16="http://schemas.microsoft.com/office/drawing/2014/main" id="{5DF84F14-B249-8EF0-7858-629701E6B8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56" y="2609"/>
              <a:ext cx="271" cy="16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14377" name="Text Box 41">
            <a:extLst>
              <a:ext uri="{FF2B5EF4-FFF2-40B4-BE49-F238E27FC236}">
                <a16:creationId xmlns:a16="http://schemas.microsoft.com/office/drawing/2014/main" id="{83503B69-8513-874F-B707-BD6C3C33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3401" y="7522370"/>
            <a:ext cx="2845595" cy="553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>
                <a:latin typeface="Arial" panose="020B0604020202020204" pitchFamily="34" charset="0"/>
              </a:rPr>
              <a:t>Nghĩa chuyển</a:t>
            </a:r>
          </a:p>
        </p:txBody>
      </p:sp>
      <p:sp>
        <p:nvSpPr>
          <p:cNvPr id="14378" name="AutoShape 42">
            <a:extLst>
              <a:ext uri="{FF2B5EF4-FFF2-40B4-BE49-F238E27FC236}">
                <a16:creationId xmlns:a16="http://schemas.microsoft.com/office/drawing/2014/main" id="{0C942A67-79D1-ABA5-DB98-CFD469361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4488" y="7096126"/>
            <a:ext cx="583407" cy="4619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7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4379" name="Text Box 43">
            <a:extLst>
              <a:ext uri="{FF2B5EF4-FFF2-40B4-BE49-F238E27FC236}">
                <a16:creationId xmlns:a16="http://schemas.microsoft.com/office/drawing/2014/main" id="{6701ADDA-F1ED-89C3-9627-B97D2AD5C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1" y="8208170"/>
            <a:ext cx="104251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Các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từ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: </a:t>
            </a:r>
            <a:r>
              <a:rPr lang="en-US" altLang="vi-VN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răng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3000" b="1" dirty="0" err="1">
                <a:solidFill>
                  <a:srgbClr val="FF3300"/>
                </a:solidFill>
                <a:latin typeface="Arial" panose="020B0604020202020204" pitchFamily="34" charset="0"/>
              </a:rPr>
              <a:t>mũi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, </a:t>
            </a:r>
            <a:r>
              <a:rPr lang="en-US" altLang="vi-VN" sz="3000" b="1" dirty="0">
                <a:solidFill>
                  <a:srgbClr val="FF3300"/>
                </a:solidFill>
                <a:latin typeface="Arial" panose="020B0604020202020204" pitchFamily="34" charset="0"/>
              </a:rPr>
              <a:t>tai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…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là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những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từ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nhiều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000" b="1" dirty="0" err="1">
                <a:solidFill>
                  <a:schemeClr val="hlink"/>
                </a:solidFill>
                <a:latin typeface="Arial" panose="020B0604020202020204" pitchFamily="34" charset="0"/>
              </a:rPr>
              <a:t>nghĩa</a:t>
            </a:r>
            <a:r>
              <a:rPr lang="en-US" altLang="vi-VN" sz="3000" b="1" dirty="0">
                <a:solidFill>
                  <a:schemeClr val="hlin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380" name="Text Box 44">
            <a:extLst>
              <a:ext uri="{FF2B5EF4-FFF2-40B4-BE49-F238E27FC236}">
                <a16:creationId xmlns:a16="http://schemas.microsoft.com/office/drawing/2014/main" id="{EC5FAF7E-B4E1-5C4B-120A-B76D99C72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350" y="8758238"/>
            <a:ext cx="10632282" cy="738664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381" name="Text Box 45">
            <a:extLst>
              <a:ext uri="{FF2B5EF4-FFF2-40B4-BE49-F238E27FC236}">
                <a16:creationId xmlns:a16="http://schemas.microsoft.com/office/drawing/2014/main" id="{D814B04C-C30A-CB32-DAD8-D74EE6A54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638" y="8167688"/>
            <a:ext cx="12768263" cy="1384995"/>
          </a:xfrm>
          <a:prstGeom prst="rect">
            <a:avLst/>
          </a:prstGeom>
          <a:solidFill>
            <a:srgbClr val="FFFFFF"/>
          </a:solidFill>
          <a:ln w="9525">
            <a:solidFill>
              <a:srgbClr val="AE96AB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4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8" grpId="0"/>
      <p:bldP spid="14369" grpId="0"/>
      <p:bldP spid="14370" grpId="0"/>
      <p:bldP spid="14377" grpId="0" animBg="1"/>
      <p:bldP spid="14378" grpId="0" animBg="1"/>
      <p:bldP spid="14379" grpId="0"/>
      <p:bldP spid="14380" grpId="0" animBg="1"/>
      <p:bldP spid="143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21326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943100"/>
            <a:ext cx="5257800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2" descr="du-thuyen-tren-bien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572000"/>
            <a:ext cx="5143500" cy="2628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7772400"/>
            <a:ext cx="4914900" cy="19431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8" descr="55230239-1242007012-lam_dep_0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43101"/>
            <a:ext cx="4457700" cy="203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9" descr="vai-buoc-makeup-giup-mui-cao-don-gian-bat-ngo-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earphone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7658101"/>
            <a:ext cx="424577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776538" y="3862388"/>
            <a:ext cx="118538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b="1" i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 nghĩa chung</a:t>
            </a:r>
            <a:r>
              <a:rPr lang="en-US" sz="3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 đều chỉ vật nhọn, sắc, sắp đều nhau thành hàng.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71800" y="7062788"/>
            <a:ext cx="11887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b="1" i="1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 nghĩa chung</a:t>
            </a:r>
            <a:r>
              <a:rPr lang="en-US" sz="3000" b="1" i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cùng chỉ bộ phận có đầu nhọn nhô ra phía trước.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3200" y="9577388"/>
            <a:ext cx="131445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b="1" i="1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 nghĩa chung</a:t>
            </a:r>
            <a:r>
              <a:rPr lang="en-US" sz="3000" b="1" i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cùng chỉ bộ phận mọc ở hai bên, chìa ra như cái tai.   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>
                <a:solidFill>
                  <a:srgbClr val="FF0000"/>
                </a:solidFill>
                <a:latin typeface="Times New Roman" pitchFamily="18" charset="0"/>
              </a:rPr>
              <a:t> Từ nhiều nghĩa</a:t>
            </a:r>
            <a:endParaRPr lang="en-US" sz="4200" b="1" i="1">
              <a:latin typeface="Times New Roman" pitchFamily="18" charset="0"/>
            </a:endParaRP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2628901" y="1257301"/>
            <a:ext cx="118538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000" b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3. Nghĩa của các từ răng, mũi, tai ở bài tập 1 và bài 2 có gì giống nhau?</a:t>
            </a:r>
          </a:p>
        </p:txBody>
      </p:sp>
      <p:sp>
        <p:nvSpPr>
          <p:cNvPr id="14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3093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ứng, đứa trẻ, vai, chung, Trẻ mới biết đi, Trẻ sơ sinh, Tay áo, 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8001" r="11111" b="12996"/>
          <a:stretch/>
        </p:blipFill>
        <p:spPr bwMode="auto">
          <a:xfrm>
            <a:off x="1524000" y="876300"/>
            <a:ext cx="39657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24848"/>
            <a:ext cx="2895600" cy="314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3800" y="-571500"/>
            <a:ext cx="5219700" cy="521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8" b="25259"/>
          <a:stretch>
            <a:fillRect/>
          </a:stretch>
        </p:blipFill>
        <p:spPr bwMode="auto">
          <a:xfrm>
            <a:off x="8571878" y="3789759"/>
            <a:ext cx="2805113" cy="171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6972300"/>
            <a:ext cx="15201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tai 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39159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3695700"/>
            <a:ext cx="1303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NI Chu truyen thong" panose="03030302030807070C03" pitchFamily="66" charset="0"/>
              </a:rPr>
              <a:t>Từ nhiều nghĩa là từ có một nghĩa gốc và một hay một số nghĩa chuyển. </a:t>
            </a:r>
          </a:p>
          <a:p>
            <a:r>
              <a:rPr lang="en-US" sz="6600" b="1">
                <a:latin typeface="UNI Chu truyen thong" panose="03030302030807070C03" pitchFamily="66" charset="0"/>
              </a:rPr>
              <a:t>Các nghĩa của từ nhiều nghĩa bao giờ cũng có mối liên hệ với nhau.</a:t>
            </a:r>
          </a:p>
        </p:txBody>
      </p:sp>
    </p:spTree>
    <p:extLst>
      <p:ext uri="{BB962C8B-B14F-4D97-AF65-F5344CB8AC3E}">
        <p14:creationId xmlns:p14="http://schemas.microsoft.com/office/powerpoint/2010/main" val="25595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409700"/>
            <a:ext cx="1600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 Trong những câu nào, các từ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mắt, chân, đầu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mang nghĩa gốc và trong những câu nào, chúng mang nghĩa chuyển?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2556668" y="3611220"/>
            <a:ext cx="1211263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2748531" y="5295900"/>
            <a:ext cx="1211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661218" y="7089883"/>
            <a:ext cx="129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4953000" y="3291245"/>
            <a:ext cx="9829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Đôi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 của bé mở to.</a:t>
            </a:r>
          </a:p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-  Quả na mở </a:t>
            </a:r>
            <a:r>
              <a:rPr lang="en-US" alt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4920343" y="6849337"/>
            <a:ext cx="956854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imes New Roman"/>
                <a:cs typeface="Times New Roman" pitchFamily="18" charset="0"/>
              </a:rPr>
              <a:t>-  Khi viết em đừng ngoẹo </a:t>
            </a:r>
            <a:r>
              <a:rPr lang="en-US" sz="4800" b="1" dirty="0">
                <a:solidFill>
                  <a:srgbClr val="9900CC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4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imes New Roman"/>
                <a:cs typeface="Times New Roman" pitchFamily="18" charset="0"/>
              </a:rPr>
              <a:t>-  Nước suối </a:t>
            </a:r>
            <a:r>
              <a:rPr lang="en-US" sz="4800" b="1" dirty="0">
                <a:solidFill>
                  <a:srgbClr val="9900CC"/>
                </a:solidFill>
                <a:latin typeface="Times New Roman"/>
                <a:cs typeface="Times New Roman" pitchFamily="18" charset="0"/>
              </a:rPr>
              <a:t>đầu</a:t>
            </a:r>
            <a:r>
              <a:rPr lang="en-US" sz="4800" b="1" dirty="0">
                <a:latin typeface="Times New Roman"/>
                <a:cs typeface="Times New Roman" pitchFamily="18" charset="0"/>
              </a:rPr>
              <a:t> nguồn rất trong.</a:t>
            </a:r>
            <a:endParaRPr lang="en-US" sz="4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931229" y="5070291"/>
            <a:ext cx="11244943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imes New Roman"/>
                <a:cs typeface="Times New Roman" pitchFamily="18" charset="0"/>
              </a:rPr>
              <a:t>-  Lòng ta vẫn vững như kiềng ba 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4800" b="1" dirty="0">
                <a:latin typeface="Times New Roman"/>
                <a:cs typeface="Times New Roman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atin typeface="Times New Roman"/>
                <a:cs typeface="Times New Roman" pitchFamily="18" charset="0"/>
              </a:rPr>
              <a:t>-  Bé bị đau 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cs typeface="Times New Roman" pitchFamily="18" charset="0"/>
              </a:rPr>
              <a:t>chân</a:t>
            </a:r>
            <a:r>
              <a:rPr lang="en-US" sz="4800" b="1" dirty="0">
                <a:latin typeface="Times New Roman"/>
                <a:cs typeface="Times New Roman" pitchFamily="18" charset="0"/>
              </a:rPr>
              <a:t>.</a:t>
            </a:r>
            <a:endParaRPr lang="en-US" sz="4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600200" y="8801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011400" y="8801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62200" y="90297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gốc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4600" y="9028043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chuyển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kiề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3900"/>
            <a:ext cx="5091112" cy="453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5395912" y="78867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4706600" y="69723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097000" y="742503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gốc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8348365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chuyển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4953000" y="7962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097000" y="70485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030200" y="84201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chuyển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842010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latin typeface="UNI Chu truyen thong" panose="03030302030807070C03" pitchFamily="66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NI Chu truyen thong" panose="03030302030807070C03" pitchFamily="66" charset="0"/>
              </a:rPr>
              <a:t>gốc</a:t>
            </a:r>
            <a:endParaRPr lang="en-US" sz="5400" b="1" dirty="0">
              <a:solidFill>
                <a:srgbClr val="FF0000"/>
              </a:solidFill>
              <a:latin typeface="UNI Chu truyen thong" panose="03030302030807070C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76300"/>
            <a:ext cx="8001000" cy="8001000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48" y="26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2857500"/>
            <a:ext cx="1600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từ chỉ bộ phận cơ thể người và động vật thường là từ nhiều nghĩa. Hãy tìm một số ví dụ về sự chuyển nghĩa của những từ sau: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lưỡi, miệng, cổ, tay, lưng.</a:t>
            </a:r>
          </a:p>
        </p:txBody>
      </p:sp>
    </p:spTree>
    <p:extLst>
      <p:ext uri="{BB962C8B-B14F-4D97-AF65-F5344CB8AC3E}">
        <p14:creationId xmlns:p14="http://schemas.microsoft.com/office/powerpoint/2010/main" val="3258112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32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2747963" y="1483520"/>
            <a:ext cx="129206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200" b="1" u="sng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Các từ chỉ bộ phận cơ thể người và động vật thường là từ nhiều nghĩa. Hãy tìm một số ví dụ về sự chuyển nghĩa của những từ sau:</a:t>
            </a:r>
            <a:r>
              <a:rPr lang="en-US" sz="4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lưỡi, miệng, cổ, tay,</a:t>
            </a:r>
            <a:r>
              <a:rPr lang="en-US" sz="4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lưng.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657601"/>
            <a:ext cx="1828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lưỡi</a:t>
            </a:r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2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993232" y="4457701"/>
            <a:ext cx="21502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miệng</a:t>
            </a:r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2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57500" y="5372101"/>
            <a:ext cx="1485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cổ</a:t>
            </a:r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2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71800" y="6286501"/>
            <a:ext cx="1485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tay</a:t>
            </a:r>
            <a:r>
              <a:rPr lang="en-US" sz="4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2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05125" y="7200901"/>
            <a:ext cx="2124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lưng:</a:t>
            </a:r>
            <a:endParaRPr lang="en-US" sz="42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9100" y="4114801"/>
            <a:ext cx="1003220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LÀM VIỆC </a:t>
            </a:r>
          </a:p>
          <a:p>
            <a:pPr algn="ctr" eaLnBrk="1" hangingPunct="1"/>
            <a:r>
              <a:rPr lang="en-US" sz="4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>
                <a:solidFill>
                  <a:srgbClr val="FF0000"/>
                </a:solidFill>
                <a:latin typeface="Times New Roman" pitchFamily="18" charset="0"/>
              </a:rPr>
              <a:t> Từ nhiều nghĩa</a:t>
            </a:r>
            <a:endParaRPr lang="en-US" sz="4200" b="1" i="1">
              <a:latin typeface="Times New Roman" pitchFamily="18" charset="0"/>
            </a:endParaRPr>
          </a:p>
        </p:txBody>
      </p:sp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4572000" y="3657601"/>
            <a:ext cx="10972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lưỡi liềm, lưỡi hái, lưỡi dao, lưỡi cày, lưỡi búa,..</a:t>
            </a: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4800600" y="4457701"/>
            <a:ext cx="10515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miệng bát, miệng hũ, miệng bình, miệng hố,…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572000" y="5393533"/>
            <a:ext cx="8572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cổ chai, cổ lọ, cổ bình, cổ áo, cổ tay,...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4686300" y="6286501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tay áo, tay ghế, tay quay, tay tre,…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4800600" y="7200901"/>
            <a:ext cx="10744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lưng ghế, lưng đồi, lưng núi, lưng trời, lưng đê,..</a:t>
            </a:r>
          </a:p>
        </p:txBody>
      </p:sp>
      <p:sp>
        <p:nvSpPr>
          <p:cNvPr id="16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5851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8" grpId="0"/>
      <p:bldP spid="10" grpId="0"/>
      <p:bldP spid="11" grpId="0"/>
      <p:bldP spid="12" grpId="0"/>
      <p:bldP spid="13" grpId="0"/>
      <p:bldP spid="2" grpId="0"/>
      <p:bldP spid="2" grpId="1"/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" r="-2" b="-2"/>
          <a:stretch>
            <a:fillRect/>
          </a:stretch>
        </p:blipFill>
        <p:spPr bwMode="auto">
          <a:xfrm>
            <a:off x="0" y="1"/>
            <a:ext cx="18288000" cy="10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-710028" y="0"/>
              <a:ext cx="3321606" cy="3336494"/>
            </a:xfrm>
            <a:custGeom>
              <a:avLst/>
              <a:gdLst/>
              <a:ahLst/>
              <a:cxnLst/>
              <a:rect l="l" t="t" r="r" b="b"/>
              <a:pathLst>
                <a:path w="3321606" h="3336494">
                  <a:moveTo>
                    <a:pt x="1660803" y="0"/>
                  </a:moveTo>
                  <a:cubicBezTo>
                    <a:pt x="2579239" y="4107"/>
                    <a:pt x="3321606" y="749803"/>
                    <a:pt x="3321606" y="1668247"/>
                  </a:cubicBezTo>
                  <a:cubicBezTo>
                    <a:pt x="3321606" y="2586691"/>
                    <a:pt x="2579239" y="3332387"/>
                    <a:pt x="1660803" y="3336494"/>
                  </a:cubicBezTo>
                  <a:cubicBezTo>
                    <a:pt x="742368" y="3332387"/>
                    <a:pt x="0" y="2586691"/>
                    <a:pt x="0" y="1668247"/>
                  </a:cubicBezTo>
                  <a:cubicBezTo>
                    <a:pt x="0" y="749803"/>
                    <a:pt x="742368" y="4107"/>
                    <a:pt x="1660803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-710028" y="0"/>
              <a:ext cx="3321606" cy="3336494"/>
            </a:xfrm>
            <a:custGeom>
              <a:avLst/>
              <a:gdLst/>
              <a:ahLst/>
              <a:cxnLst/>
              <a:rect l="l" t="t" r="r" b="b"/>
              <a:pathLst>
                <a:path w="3321606" h="3336494">
                  <a:moveTo>
                    <a:pt x="1660803" y="0"/>
                  </a:moveTo>
                  <a:cubicBezTo>
                    <a:pt x="2579239" y="4107"/>
                    <a:pt x="3321606" y="749803"/>
                    <a:pt x="3321606" y="1668247"/>
                  </a:cubicBezTo>
                  <a:cubicBezTo>
                    <a:pt x="3321606" y="2586691"/>
                    <a:pt x="2579239" y="3332387"/>
                    <a:pt x="1660803" y="3336494"/>
                  </a:cubicBezTo>
                  <a:cubicBezTo>
                    <a:pt x="742368" y="3332387"/>
                    <a:pt x="0" y="2586691"/>
                    <a:pt x="0" y="1668247"/>
                  </a:cubicBezTo>
                  <a:cubicBezTo>
                    <a:pt x="0" y="749803"/>
                    <a:pt x="742368" y="4107"/>
                    <a:pt x="1660803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6230600" cy="89916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>
              <a:solidFill>
                <a:srgbClr val="00803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35147" y="-272993"/>
            <a:ext cx="4389120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417947" y="1325027"/>
            <a:ext cx="11159618" cy="20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2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Phân biệt từ đồng âm và </a:t>
            </a:r>
          </a:p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026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 nhiều nghĩa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6400" y="-16672"/>
            <a:ext cx="7315200" cy="1582743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54569"/>
              </p:ext>
            </p:extLst>
          </p:nvPr>
        </p:nvGraphicFramePr>
        <p:xfrm>
          <a:off x="2133600" y="3385623"/>
          <a:ext cx="14025604" cy="6545592"/>
        </p:xfrm>
        <a:graphic>
          <a:graphicData uri="http://schemas.openxmlformats.org/drawingml/2006/table">
            <a:tbl>
              <a:tblPr/>
              <a:tblGrid>
                <a:gridCol w="7012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0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ĐỒNG ÂM</a:t>
                      </a:r>
                    </a:p>
                  </a:txBody>
                  <a:tcPr marL="68580" marR="68580" marT="34292" marB="34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NHIỀU NGHĨA</a:t>
                      </a:r>
                    </a:p>
                  </a:txBody>
                  <a:tcPr marL="68580" marR="68580" marT="34292" marB="34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057">
                <a:tc gridSpan="2">
                  <a:txBody>
                    <a:bodyPr/>
                    <a:lstStyle>
                      <a:lvl1pPr marL="428625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4286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nhau: 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 có hình thức âm thanh giống nhau (đọc và viết).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.VnTime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2" marB="3429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55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 nghĩa hoàn toàn khác nhau.</a:t>
                      </a: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Ví dụ: (hòn) </a:t>
                      </a:r>
                      <a:r>
                        <a:rPr kumimoji="0" lang="vi-VN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 và </a:t>
                      </a:r>
                      <a:r>
                        <a:rPr kumimoji="0" lang="vi-VN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(bóng)</a:t>
                      </a: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 thể thay thế được vì mỗi từ đồng âm bản thân nó luôn mang nghĩa gốc.</a:t>
                      </a: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(hòn) </a:t>
                      </a:r>
                      <a:r>
                        <a:rPr kumimoji="0" lang="vi-VN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chỉ chất rắn có trong tự nhiên, thường thành từng tảng, khối rất cứng.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đá </a:t>
                      </a:r>
                      <a:r>
                        <a:rPr kumimoji="0" lang="vi-VN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(bóng): chỉ hành động dùng chân hất mạnh vào vật nhằm đưa xa ra hoặc làm tổn thương.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Các nghĩa khác nhau nhưng vẫn có liên quan nào đó về nghĩa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Ví dụ: (hòn) 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và (nước) 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Có thể thay thế từ nhiều nghĩa trong nghĩa chuyển bằng một từ khác.</a:t>
                      </a: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(hòn) 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đá: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chỉ chất rắn có trong tự nhiên, thường thành từng tảng, khối rất cứng.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(nước) </a:t>
                      </a:r>
                      <a:r>
                        <a:rPr kumimoji="0" lang="vi-V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</a:t>
                      </a:r>
                      <a:r>
                        <a:rPr kumimoji="0" lang="vi-V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Chỉ nước đông cứng lại thành tảng, khối cứng.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681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7"/>
          <p:cNvSpPr>
            <a:spLocks noChangeArrowheads="1"/>
          </p:cNvSpPr>
          <p:nvPr/>
        </p:nvSpPr>
        <p:spPr bwMode="auto">
          <a:xfrm>
            <a:off x="3543301" y="1797176"/>
            <a:ext cx="11810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9900" b="1" i="1">
                <a:latin typeface="Times New Roman" pitchFamily="18" charset="0"/>
                <a:cs typeface="Times New Roman" pitchFamily="18" charset="0"/>
              </a:rPr>
              <a:t> AI NHANH HƠN???</a:t>
            </a:r>
            <a:endParaRPr lang="en-US" sz="9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9100" y="3976688"/>
            <a:ext cx="10172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Con cò có cái </a:t>
            </a: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 thật cao.</a:t>
            </a:r>
          </a:p>
          <a:p>
            <a:pPr eaLnBrk="1" hangingPunct="1">
              <a:buFontTx/>
              <a:buChar char="-"/>
            </a:pPr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 tay bé Nụ thật tròn trịa.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0" y="6858000"/>
            <a:ext cx="67437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6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>
                <a:solidFill>
                  <a:srgbClr val="FF0000"/>
                </a:solidFill>
                <a:latin typeface="Times New Roman" pitchFamily="18" charset="0"/>
              </a:rPr>
              <a:t> Từ nhiều nghĩa</a:t>
            </a:r>
            <a:endParaRPr lang="en-US" sz="4200" b="1" i="1">
              <a:latin typeface="Times New Roman" pitchFamily="18" charset="0"/>
            </a:endParaRP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94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7"/>
          <p:cNvSpPr>
            <a:spLocks noChangeArrowheads="1"/>
          </p:cNvSpPr>
          <p:nvPr/>
        </p:nvSpPr>
        <p:spPr bwMode="auto">
          <a:xfrm>
            <a:off x="3543301" y="2025776"/>
            <a:ext cx="11810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9900" b="1" i="1">
                <a:latin typeface="Times New Roman" pitchFamily="18" charset="0"/>
                <a:cs typeface="Times New Roman" pitchFamily="18" charset="0"/>
              </a:rPr>
              <a:t> AI NHANH HƠN???</a:t>
            </a:r>
            <a:endParaRPr lang="en-US" sz="9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71800" y="4433888"/>
            <a:ext cx="12115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Mọi người đang xem </a:t>
            </a:r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Chúng nó </a:t>
            </a:r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 nhau quả bóng.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0" y="6858001"/>
            <a:ext cx="67437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6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>
                <a:solidFill>
                  <a:srgbClr val="FF0000"/>
                </a:solidFill>
                <a:latin typeface="Times New Roman" pitchFamily="18" charset="0"/>
              </a:rPr>
              <a:t> Từ nhiều nghĩa</a:t>
            </a:r>
            <a:endParaRPr lang="en-US" sz="4200" b="1" i="1">
              <a:latin typeface="Times New Roman" pitchFamily="18" charset="0"/>
            </a:endParaRP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99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7"/>
          <p:cNvSpPr>
            <a:spLocks noChangeArrowheads="1"/>
          </p:cNvSpPr>
          <p:nvPr/>
        </p:nvSpPr>
        <p:spPr bwMode="auto">
          <a:xfrm>
            <a:off x="3543301" y="2140076"/>
            <a:ext cx="11810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9900" b="1" i="1">
                <a:latin typeface="Times New Roman" pitchFamily="18" charset="0"/>
                <a:cs typeface="Times New Roman" pitchFamily="18" charset="0"/>
              </a:rPr>
              <a:t> AI NHANH HƠN???</a:t>
            </a:r>
            <a:endParaRPr lang="en-US" sz="99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57500" y="3314700"/>
            <a:ext cx="131445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endParaRPr lang="en-US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Bữa tối, nhà Lan thường </a:t>
            </a:r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cơm muộn.</a:t>
            </a:r>
          </a:p>
          <a:p>
            <a:pPr eaLnBrk="1" hangingPunct="1">
              <a:buFontTx/>
              <a:buChar char="-"/>
            </a:pPr>
            <a:r>
              <a:rPr lang="en-US" sz="6000">
                <a:latin typeface="Times New Roman" pitchFamily="18" charset="0"/>
                <a:cs typeface="Times New Roman" pitchFamily="18" charset="0"/>
              </a:rPr>
              <a:t>Xe này</a:t>
            </a:r>
            <a:r>
              <a:rPr lang="en-US" sz="6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ăn 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xăng tốn lắm.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0" y="6858000"/>
            <a:ext cx="67437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6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>
                <a:solidFill>
                  <a:srgbClr val="FF0000"/>
                </a:solidFill>
                <a:latin typeface="Times New Roman" pitchFamily="18" charset="0"/>
              </a:rPr>
              <a:t> Từ nhiều nghĩa</a:t>
            </a:r>
            <a:endParaRPr lang="en-US" sz="4200" b="1" i="1">
              <a:latin typeface="Times New Roman" pitchFamily="18" charset="0"/>
            </a:endParaRPr>
          </a:p>
        </p:txBody>
      </p:sp>
      <p:sp>
        <p:nvSpPr>
          <p:cNvPr id="7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845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6914" y="8941938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203843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656428" y="9095240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Anh dũng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653357" y="7795744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Sợ hãi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659013" y="7795744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Hèn nhát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9090638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Nhát gan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615584" y="5515345"/>
            <a:ext cx="14075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Đồng nghĩa với “dũng cảm”?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55299" y="5515346"/>
            <a:ext cx="14075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Trái nghĩa với “cẩn thận”?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9499" y="7642443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09499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659013" y="7795745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Cẩu thả</a:t>
            </a:r>
            <a:endParaRPr lang="en-US" sz="36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659013" y="9090638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Chu đáo</a:t>
            </a:r>
            <a:endParaRPr lang="en-US" sz="36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203843" y="7642443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653357" y="7795745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Nắn nót</a:t>
            </a:r>
            <a:endParaRPr lang="en-US" sz="36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9090638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300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Thận trọng</a:t>
            </a:r>
            <a:endParaRPr lang="en-US" sz="3600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27" y="-74841"/>
            <a:ext cx="5202062" cy="52020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939072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809582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62920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89858" y="5376417"/>
            <a:ext cx="16308285" cy="1877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203843" y="765087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09499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653357" y="7804177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Cái bàn – Bàn bạc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659013" y="9090638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</a:rPr>
              <a:t>Khổng lồ - Bé tí 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209499" y="7642442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3" y="893733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659013" y="7795744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</a:rPr>
              <a:t>Xinh xắn – Xinh đẹp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7" y="9090638"/>
            <a:ext cx="697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13716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3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3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Bao la – Rộng lớn</a:t>
            </a:r>
            <a:endParaRPr lang="en-US" sz="3600" b="1" dirty="0">
              <a:solidFill>
                <a:schemeClr val="bg1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1295789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1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3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7"/>
            <a:ext cx="731045" cy="7310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004816" y="5537529"/>
            <a:ext cx="14075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</a:rPr>
              <a:t>Tìm cặp từ đồng âm?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Đứng, đứa trẻ, vai, chung, Trẻ mới biết đi, Trẻ sơ sinh, Tay áo, 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8001" r="11111" b="12996"/>
          <a:stretch/>
        </p:blipFill>
        <p:spPr bwMode="auto">
          <a:xfrm>
            <a:off x="1221443" y="1409700"/>
            <a:ext cx="396571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ghe-cherry-go-tu-nhi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71" t="-6430" r="8366" b="1234"/>
          <a:stretch/>
        </p:blipFill>
        <p:spPr bwMode="auto">
          <a:xfrm>
            <a:off x="5187157" y="1638300"/>
            <a:ext cx="407791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Về Hoành Bồ khám phá núi song sinh với núi Bài Thơ - Môi trường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229466"/>
            <a:ext cx="5263752" cy="394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9400" y="8633461"/>
            <a:ext cx="305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Chân em bé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0" y="8633461"/>
            <a:ext cx="305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Chân ghế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4305" y="8633461"/>
            <a:ext cx="305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Chân núi</a:t>
            </a:r>
          </a:p>
        </p:txBody>
      </p:sp>
    </p:spTree>
    <p:extLst>
      <p:ext uri="{BB962C8B-B14F-4D97-AF65-F5344CB8AC3E}">
        <p14:creationId xmlns:p14="http://schemas.microsoft.com/office/powerpoint/2010/main" val="171239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32099E-6 L -0.47508 -0.204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9" y="-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4.32099E-6 L 0.17075 -0.204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33" y="-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4.32099E-6 L 0.28863 -0.204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10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28900" y="7447788"/>
            <a:ext cx="7315200" cy="3621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560378">
            <a:off x="13982700" y="-1035812"/>
            <a:ext cx="7315200" cy="362102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>
              <a:solidFill>
                <a:srgbClr val="008037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23809" y="7389132"/>
            <a:ext cx="2088874" cy="14432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350709" y="1369332"/>
            <a:ext cx="2088874" cy="14432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366" y="6330668"/>
            <a:ext cx="3256132" cy="336116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618123" y="-534984"/>
            <a:ext cx="438912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86400" y="-16672"/>
            <a:ext cx="7315200" cy="15827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400" y="6172200"/>
            <a:ext cx="6663644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541421" y="3472243"/>
            <a:ext cx="19777072" cy="247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69"/>
              </a:lnSpc>
            </a:pPr>
            <a:r>
              <a:rPr lang="en-US" sz="12978" dirty="0">
                <a:solidFill>
                  <a:srgbClr val="02602A"/>
                </a:solidFill>
                <a:latin typeface="Bungee"/>
              </a:rPr>
              <a:t>TỪ NHIỀU NGHĨA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7E4EB-0679-C6EE-2AE6-D322C361C561}"/>
              </a:ext>
            </a:extLst>
          </p:cNvPr>
          <p:cNvSpPr txBox="1"/>
          <p:nvPr/>
        </p:nvSpPr>
        <p:spPr>
          <a:xfrm>
            <a:off x="3443288" y="1790700"/>
            <a:ext cx="12144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Thöù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ngaøy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Luyện</a:t>
            </a:r>
            <a:r>
              <a:rPr 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câu</a:t>
            </a:r>
            <a:endParaRPr lang="en-US" sz="2800" b="1" u="sng" dirty="0">
              <a:solidFill>
                <a:srgbClr val="0000CC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3"/>
          <p:cNvSpPr txBox="1">
            <a:spLocks noChangeArrowheads="1"/>
          </p:cNvSpPr>
          <p:nvPr/>
        </p:nvSpPr>
        <p:spPr bwMode="auto">
          <a:xfrm>
            <a:off x="3290888" y="1943101"/>
            <a:ext cx="2924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latin typeface="Times New Roman" pitchFamily="18" charset="0"/>
                <a:cs typeface="Times New Roman" pitchFamily="18" charset="0"/>
              </a:rPr>
              <a:t>I/ </a:t>
            </a:r>
            <a:r>
              <a:rPr lang="en-US" sz="3600" b="1" u="sng">
                <a:latin typeface="Times New Roman" pitchFamily="18" charset="0"/>
                <a:cs typeface="Times New Roman" pitchFamily="18" charset="0"/>
              </a:rPr>
              <a:t>Nhận xét: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086100" y="3200401"/>
            <a:ext cx="676275" cy="83099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DE6DF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0098882" y="3314700"/>
            <a:ext cx="645318" cy="738664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rgbClr val="FDE6DF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66988" y="5036345"/>
            <a:ext cx="1562100" cy="7386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Răng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7900" y="4786313"/>
            <a:ext cx="92583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nghe.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8900" y="6865145"/>
            <a:ext cx="1545432" cy="7386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Mũi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7900" y="6729413"/>
            <a:ext cx="92583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83658" y="8808245"/>
            <a:ext cx="1545431" cy="7386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Tai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8382" y="8672513"/>
            <a:ext cx="9217818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ngửi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07" name="TextBox 40"/>
          <p:cNvSpPr txBox="1">
            <a:spLocks noChangeArrowheads="1"/>
          </p:cNvSpPr>
          <p:nvPr/>
        </p:nvSpPr>
        <p:spPr bwMode="auto">
          <a:xfrm>
            <a:off x="3086100" y="2514601"/>
            <a:ext cx="11394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1. Tìm nghĩa ở cột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thích hợp với mỗi từ ở cột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Line 115"/>
          <p:cNvSpPr>
            <a:spLocks noChangeShapeType="1"/>
          </p:cNvSpPr>
          <p:nvPr/>
        </p:nvSpPr>
        <p:spPr bwMode="auto">
          <a:xfrm>
            <a:off x="5257800" y="3086100"/>
            <a:ext cx="1143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" name="Line 115"/>
          <p:cNvSpPr>
            <a:spLocks noChangeShapeType="1"/>
          </p:cNvSpPr>
          <p:nvPr/>
        </p:nvSpPr>
        <p:spPr bwMode="auto">
          <a:xfrm>
            <a:off x="8001000" y="3086100"/>
            <a:ext cx="171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7" name="Line 115"/>
          <p:cNvSpPr>
            <a:spLocks noChangeShapeType="1"/>
          </p:cNvSpPr>
          <p:nvPr/>
        </p:nvSpPr>
        <p:spPr bwMode="auto">
          <a:xfrm>
            <a:off x="11544300" y="3086100"/>
            <a:ext cx="514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112" name="Rectangle 35"/>
          <p:cNvSpPr>
            <a:spLocks noChangeArrowheads="1"/>
          </p:cNvSpPr>
          <p:nvPr/>
        </p:nvSpPr>
        <p:spPr bwMode="auto">
          <a:xfrm>
            <a:off x="3543300" y="0"/>
            <a:ext cx="115443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Thöù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tư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ngaøy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11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thaùng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10 </a:t>
            </a:r>
            <a:r>
              <a:rPr lang="en-US" sz="4200" b="1" dirty="0" err="1">
                <a:solidFill>
                  <a:srgbClr val="0000CC"/>
                </a:solidFill>
                <a:latin typeface="VNI-Times" pitchFamily="2" charset="0"/>
              </a:rPr>
              <a:t>năm</a:t>
            </a:r>
            <a:r>
              <a:rPr lang="en-US" sz="4200" b="1" dirty="0">
                <a:solidFill>
                  <a:srgbClr val="0000CC"/>
                </a:solidFill>
                <a:latin typeface="VNI-Times" pitchFamily="2" charset="0"/>
              </a:rPr>
              <a:t> 2023</a:t>
            </a:r>
          </a:p>
          <a:p>
            <a:r>
              <a:rPr lang="en-US" sz="36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Luyện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từ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và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u="sng" dirty="0" err="1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câu</a:t>
            </a:r>
            <a:r>
              <a:rPr lang="en-US" sz="3600" b="1" u="sng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7886700" y="571501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altLang="en-US" sz="4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itchFamily="18" charset="0"/>
              </a:rPr>
              <a:t>nghĩa</a:t>
            </a:r>
            <a:endParaRPr lang="en-US" sz="4200" b="1" i="1" dirty="0">
              <a:latin typeface="Times New Roman" pitchFamily="18" charset="0"/>
            </a:endParaRPr>
          </a:p>
        </p:txBody>
      </p:sp>
      <p:grpSp>
        <p:nvGrpSpPr>
          <p:cNvPr id="4120" name="Group 24"/>
          <p:cNvGrpSpPr>
            <a:grpSpLocks/>
          </p:cNvGrpSpPr>
          <p:nvPr/>
        </p:nvGrpSpPr>
        <p:grpSpPr bwMode="auto">
          <a:xfrm>
            <a:off x="2286000" y="4343400"/>
            <a:ext cx="2971800" cy="2057400"/>
            <a:chOff x="0" y="1824"/>
            <a:chExt cx="1248" cy="864"/>
          </a:xfrm>
        </p:grpSpPr>
        <p:pic>
          <p:nvPicPr>
            <p:cNvPr id="4116" name="Picture 8" descr="55230239-1242007012-lam_dep_04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4"/>
              <a:ext cx="1248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TextBox 3"/>
            <p:cNvSpPr txBox="1">
              <a:spLocks noChangeArrowheads="1"/>
            </p:cNvSpPr>
            <p:nvPr/>
          </p:nvSpPr>
          <p:spPr bwMode="auto">
            <a:xfrm>
              <a:off x="576" y="2352"/>
              <a:ext cx="59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Răng</a:t>
              </a:r>
            </a:p>
          </p:txBody>
        </p:sp>
      </p:grpSp>
      <p:sp>
        <p:nvSpPr>
          <p:cNvPr id="4121" name="Oval 26"/>
          <p:cNvSpPr>
            <a:spLocks noChangeAspect="1" noChangeArrowheads="1"/>
          </p:cNvSpPr>
          <p:nvPr/>
        </p:nvSpPr>
        <p:spPr bwMode="auto">
          <a:xfrm>
            <a:off x="2628900" y="4572001"/>
            <a:ext cx="1847850" cy="1138238"/>
          </a:xfrm>
          <a:prstGeom prst="ellipse">
            <a:avLst/>
          </a:prstGeom>
          <a:solidFill>
            <a:schemeClr val="bg2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cxnSp>
        <p:nvCxnSpPr>
          <p:cNvPr id="28" name="Straight Arrow Connector 27"/>
          <p:cNvCxnSpPr>
            <a:stCxn id="4121" idx="5"/>
            <a:endCxn id="21" idx="1"/>
          </p:cNvCxnSpPr>
          <p:nvPr/>
        </p:nvCxnSpPr>
        <p:spPr>
          <a:xfrm>
            <a:off x="4206139" y="5543548"/>
            <a:ext cx="1851761" cy="17860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2286000" y="6515100"/>
            <a:ext cx="2971800" cy="1943100"/>
            <a:chOff x="0" y="2736"/>
            <a:chExt cx="1248" cy="816"/>
          </a:xfrm>
        </p:grpSpPr>
        <p:pic>
          <p:nvPicPr>
            <p:cNvPr id="4123" name="Picture 9" descr="vai-buoc-makeup-giup-mui-cao-don-gian-bat-ngo-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36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4" name="TextBox 34"/>
            <p:cNvSpPr txBox="1">
              <a:spLocks noChangeArrowheads="1"/>
            </p:cNvSpPr>
            <p:nvPr/>
          </p:nvSpPr>
          <p:spPr bwMode="auto">
            <a:xfrm>
              <a:off x="608" y="3216"/>
              <a:ext cx="59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Mũi</a:t>
              </a:r>
            </a:p>
          </p:txBody>
        </p:sp>
      </p:grpSp>
      <p:sp>
        <p:nvSpPr>
          <p:cNvPr id="4130" name="Oval 26"/>
          <p:cNvSpPr>
            <a:spLocks noChangeAspect="1" noChangeArrowheads="1"/>
          </p:cNvSpPr>
          <p:nvPr/>
        </p:nvSpPr>
        <p:spPr bwMode="auto">
          <a:xfrm>
            <a:off x="2971800" y="7329488"/>
            <a:ext cx="1276350" cy="785813"/>
          </a:xfrm>
          <a:prstGeom prst="ellipse">
            <a:avLst/>
          </a:prstGeom>
          <a:solidFill>
            <a:schemeClr val="bg2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4138" name="Group 42"/>
          <p:cNvGrpSpPr>
            <a:grpSpLocks/>
          </p:cNvGrpSpPr>
          <p:nvPr/>
        </p:nvGrpSpPr>
        <p:grpSpPr bwMode="auto">
          <a:xfrm>
            <a:off x="2286000" y="8465344"/>
            <a:ext cx="2971800" cy="1943100"/>
            <a:chOff x="0" y="3555"/>
            <a:chExt cx="1248" cy="816"/>
          </a:xfrm>
        </p:grpSpPr>
        <p:pic>
          <p:nvPicPr>
            <p:cNvPr id="4132" name="Picture 10" descr="earphone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5"/>
              <a:ext cx="1248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3" name="TextBox 35"/>
            <p:cNvSpPr txBox="1">
              <a:spLocks noChangeArrowheads="1"/>
            </p:cNvSpPr>
            <p:nvPr/>
          </p:nvSpPr>
          <p:spPr bwMode="auto">
            <a:xfrm>
              <a:off x="816" y="4032"/>
              <a:ext cx="43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3600" b="1">
                  <a:solidFill>
                    <a:schemeClr val="hlink"/>
                  </a:solidFill>
                  <a:latin typeface="Times New Roman" pitchFamily="18" charset="0"/>
                  <a:cs typeface="Times New Roman" pitchFamily="18" charset="0"/>
                </a:rPr>
                <a:t>Tai</a:t>
              </a:r>
            </a:p>
          </p:txBody>
        </p:sp>
      </p:grpSp>
      <p:cxnSp>
        <p:nvCxnSpPr>
          <p:cNvPr id="2" name="Straight Arrow Connector 27"/>
          <p:cNvCxnSpPr>
            <a:endCxn id="23" idx="1"/>
          </p:cNvCxnSpPr>
          <p:nvPr/>
        </p:nvCxnSpPr>
        <p:spPr>
          <a:xfrm>
            <a:off x="4114800" y="8001000"/>
            <a:ext cx="1983582" cy="12716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9" idx="1"/>
          </p:cNvCxnSpPr>
          <p:nvPr/>
        </p:nvCxnSpPr>
        <p:spPr>
          <a:xfrm flipV="1">
            <a:off x="5257800" y="5386478"/>
            <a:ext cx="800100" cy="40004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5" name="Oval 29"/>
          <p:cNvSpPr>
            <a:spLocks noChangeAspect="1" noChangeArrowheads="1"/>
          </p:cNvSpPr>
          <p:nvPr/>
        </p:nvSpPr>
        <p:spPr bwMode="auto">
          <a:xfrm rot="-1528936">
            <a:off x="2857500" y="8724900"/>
            <a:ext cx="2057400" cy="1562100"/>
          </a:xfrm>
          <a:prstGeom prst="ellipse">
            <a:avLst/>
          </a:prstGeom>
          <a:solidFill>
            <a:schemeClr val="bg2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5684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8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4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52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animBg="1"/>
      <p:bldP spid="4100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107" grpId="0"/>
      <p:bldP spid="15" grpId="0" animBg="1"/>
      <p:bldP spid="16" grpId="0" animBg="1"/>
      <p:bldP spid="17" grpId="0" animBg="1"/>
      <p:bldP spid="4121" grpId="0" animBg="1"/>
      <p:bldP spid="4130" grpId="0" animBg="1"/>
      <p:bldP spid="41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800" y="3924300"/>
            <a:ext cx="10972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Các nghĩa vừa xác định được cho các từ 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răng, mũi, tai </a:t>
            </a:r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gốc </a:t>
            </a:r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(nghĩa ban đầu) của mỗi từ. </a:t>
            </a:r>
          </a:p>
        </p:txBody>
      </p:sp>
    </p:spTree>
    <p:extLst>
      <p:ext uri="{BB962C8B-B14F-4D97-AF65-F5344CB8AC3E}">
        <p14:creationId xmlns:p14="http://schemas.microsoft.com/office/powerpoint/2010/main" val="24849805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1291</Words>
  <Application>Microsoft Office PowerPoint</Application>
  <PresentationFormat>Custom</PresentationFormat>
  <Paragraphs>168</Paragraphs>
  <Slides>27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VNI-Times</vt:lpstr>
      <vt:lpstr>.VnTime</vt:lpstr>
      <vt:lpstr>Segoe UI Black</vt:lpstr>
      <vt:lpstr>UNI Chu truyen thong</vt:lpstr>
      <vt:lpstr>Arial Unicode MS</vt:lpstr>
      <vt:lpstr>Calibri Light</vt:lpstr>
      <vt:lpstr>Wingdings</vt:lpstr>
      <vt:lpstr>Times New Roman</vt:lpstr>
      <vt:lpstr>HP001</vt:lpstr>
      <vt:lpstr>Arial</vt:lpstr>
      <vt:lpstr>Calibri</vt:lpstr>
      <vt:lpstr>Bungee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Illustration English Lesson Presentation</dc:title>
  <dc:creator>User</dc:creator>
  <cp:lastModifiedBy>Administrator</cp:lastModifiedBy>
  <cp:revision>27</cp:revision>
  <dcterms:created xsi:type="dcterms:W3CDTF">2006-08-16T00:00:00Z</dcterms:created>
  <dcterms:modified xsi:type="dcterms:W3CDTF">2023-10-08T00:48:52Z</dcterms:modified>
  <dc:identifier>DAFO4rHXCXo</dc:identifier>
</cp:coreProperties>
</file>