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Sigmar One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hqYX32WKorUpXl6Tp/wUDHnN8C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Goal: Pupils can say the names of letters and recognize what’s missing.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1: Let the pupils say the names of letters.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2: One letter goes missing. Pupils have to say what’s missing. (This can be played between groups or individuals)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3: Check the answer. If it’s correct, give points to the groups/ pupils.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4: Ask pupils to say the name of the missing letter again.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Goal: Review the numbers.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1: Teacher says “Numbers, numbers”, then moves hands round and round.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2: Ask pupils to do like teacher.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3: Teacher says a number randomly. Pupils show their fingers in correspondence with the numbers teacher says.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4: Make it become more interesting by doing quicker and quicker.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Google Shape;21;p25" descr="图片包含 事情&#10;&#10;已生成极高可信度的说明"/>
          <p:cNvPicPr preferRelativeResize="0"/>
          <p:nvPr/>
        </p:nvPicPr>
        <p:blipFill rotWithShape="1">
          <a:blip r:embed="rId2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4" name="Google Shape;84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2" name="Google Shape;9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8" y="20888"/>
            <a:ext cx="12190992" cy="685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2106" y="321296"/>
            <a:ext cx="1533813" cy="99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34493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0" descr="图片包含 矢量图形, 事情&#10;&#10;已生成高可信度的说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4378723"/>
            <a:ext cx="2539170" cy="2730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74025" y="263525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1"/>
          <p:cNvPicPr preferRelativeResize="0"/>
          <p:nvPr/>
        </p:nvPicPr>
        <p:blipFill rotWithShape="1">
          <a:blip r:embed="rId3">
            <a:alphaModFix/>
          </a:blip>
          <a:srcRect r="9348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4025" y="263525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1"/>
          <p:cNvSpPr/>
          <p:nvPr/>
        </p:nvSpPr>
        <p:spPr>
          <a:xfrm>
            <a:off x="8469515" y="-4038"/>
            <a:ext cx="322496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1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Group singing</a:t>
            </a:r>
            <a:endParaRPr/>
          </a:p>
        </p:txBody>
      </p:sp>
      <p:pic>
        <p:nvPicPr>
          <p:cNvPr id="224" name="Google Shape;22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82014" y="4463072"/>
            <a:ext cx="1337675" cy="2408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73132" y="4422525"/>
            <a:ext cx="1346375" cy="242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6449" y="4249337"/>
            <a:ext cx="1337675" cy="251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81995" y="4422525"/>
            <a:ext cx="1564324" cy="244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522677" y="4252456"/>
            <a:ext cx="2726481" cy="251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88245" y="4510789"/>
            <a:ext cx="1476470" cy="226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2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6013" y="423121"/>
            <a:ext cx="8795487" cy="566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2"/>
          <p:cNvPicPr preferRelativeResize="0"/>
          <p:nvPr/>
        </p:nvPicPr>
        <p:blipFill rotWithShape="1">
          <a:blip r:embed="rId5">
            <a:alphaModFix/>
          </a:blip>
          <a:srcRect l="64636" t="4355" r="3042" b="50581"/>
          <a:stretch/>
        </p:blipFill>
        <p:spPr>
          <a:xfrm>
            <a:off x="8815846" y="4628324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2"/>
          <p:cNvPicPr preferRelativeResize="0"/>
          <p:nvPr/>
        </p:nvPicPr>
        <p:blipFill rotWithShape="1">
          <a:blip r:embed="rId5">
            <a:alphaModFix/>
          </a:blip>
          <a:srcRect l="5481" t="50582" r="62196" b="4354"/>
          <a:stretch/>
        </p:blipFill>
        <p:spPr>
          <a:xfrm>
            <a:off x="5734585" y="993821"/>
            <a:ext cx="1476332" cy="143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2"/>
          <p:cNvPicPr preferRelativeResize="0"/>
          <p:nvPr/>
        </p:nvPicPr>
        <p:blipFill rotWithShape="1">
          <a:blip r:embed="rId5">
            <a:alphaModFix/>
          </a:blip>
          <a:srcRect l="6498" t="5227" r="66872" b="47673"/>
          <a:stretch/>
        </p:blipFill>
        <p:spPr>
          <a:xfrm>
            <a:off x="480535" y="414143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2"/>
          <p:cNvSpPr/>
          <p:nvPr/>
        </p:nvSpPr>
        <p:spPr>
          <a:xfrm>
            <a:off x="1482230" y="2433012"/>
            <a:ext cx="516290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3. Read and complete.</a:t>
            </a:r>
            <a:endParaRPr/>
          </a:p>
        </p:txBody>
      </p:sp>
      <p:pic>
        <p:nvPicPr>
          <p:cNvPr id="242" name="Google Shape;242;p12"/>
          <p:cNvPicPr preferRelativeResize="0"/>
          <p:nvPr/>
        </p:nvPicPr>
        <p:blipFill rotWithShape="1">
          <a:blip r:embed="rId5">
            <a:alphaModFix/>
          </a:blip>
          <a:srcRect l="33331" t="3192" r="34346" b="51744"/>
          <a:stretch/>
        </p:blipFill>
        <p:spPr>
          <a:xfrm>
            <a:off x="1073684" y="4843621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 rot="-2700000" flipH="1">
            <a:off x="-376156" y="-253670"/>
            <a:ext cx="1827638" cy="1376989"/>
          </a:xfrm>
          <a:custGeom>
            <a:avLst/>
            <a:gdLst/>
            <a:ahLst/>
            <a:cxnLst/>
            <a:rect l="l" t="t" r="r" b="b"/>
            <a:pathLst>
              <a:path w="1827638" h="1376989" extrusionOk="0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 rot="-27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 rot="-27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 rot="10800000" flipH="1">
            <a:off x="9356643" y="0"/>
            <a:ext cx="2835357" cy="1480837"/>
          </a:xfrm>
          <a:custGeom>
            <a:avLst/>
            <a:gdLst/>
            <a:ahLst/>
            <a:cxnLst/>
            <a:rect l="l" t="t" r="r" b="b"/>
            <a:pathLst>
              <a:path w="2835357" h="1480837" extrusionOk="0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 flipH="1">
            <a:off x="7976344" y="6115501"/>
            <a:ext cx="1494513" cy="742499"/>
          </a:xfrm>
          <a:prstGeom prst="triangle">
            <a:avLst>
              <a:gd name="adj" fmla="val 50000"/>
            </a:avLst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3"/>
          <p:cNvSpPr/>
          <p:nvPr/>
        </p:nvSpPr>
        <p:spPr>
          <a:xfrm flipH="1">
            <a:off x="7604080" y="6453143"/>
            <a:ext cx="814903" cy="404857"/>
          </a:xfrm>
          <a:prstGeom prst="triangle">
            <a:avLst>
              <a:gd name="adj" fmla="val 50000"/>
            </a:avLst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257269"/>
            <a:ext cx="12192000" cy="484612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3"/>
          <p:cNvSpPr txBox="1"/>
          <p:nvPr/>
        </p:nvSpPr>
        <p:spPr>
          <a:xfrm>
            <a:off x="5609883" y="3375803"/>
            <a:ext cx="97223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</a:t>
            </a:r>
            <a:endParaRPr sz="4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3"/>
          <p:cNvSpPr txBox="1"/>
          <p:nvPr/>
        </p:nvSpPr>
        <p:spPr>
          <a:xfrm>
            <a:off x="7004110" y="5109631"/>
            <a:ext cx="97223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endParaRPr sz="4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3"/>
          <p:cNvSpPr txBox="1"/>
          <p:nvPr/>
        </p:nvSpPr>
        <p:spPr>
          <a:xfrm>
            <a:off x="9470857" y="2459899"/>
            <a:ext cx="97223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 sz="4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4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6013" y="423121"/>
            <a:ext cx="8795487" cy="566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4"/>
          <p:cNvPicPr preferRelativeResize="0"/>
          <p:nvPr/>
        </p:nvPicPr>
        <p:blipFill rotWithShape="1">
          <a:blip r:embed="rId5">
            <a:alphaModFix/>
          </a:blip>
          <a:srcRect l="64636" t="4355" r="3042" b="50581"/>
          <a:stretch/>
        </p:blipFill>
        <p:spPr>
          <a:xfrm>
            <a:off x="8815846" y="4628324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 rotWithShape="1">
          <a:blip r:embed="rId5">
            <a:alphaModFix/>
          </a:blip>
          <a:srcRect l="5481" t="50582" r="62196" b="4354"/>
          <a:stretch/>
        </p:blipFill>
        <p:spPr>
          <a:xfrm>
            <a:off x="5734585" y="993821"/>
            <a:ext cx="1476332" cy="143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4"/>
          <p:cNvPicPr preferRelativeResize="0"/>
          <p:nvPr/>
        </p:nvPicPr>
        <p:blipFill rotWithShape="1">
          <a:blip r:embed="rId5">
            <a:alphaModFix/>
          </a:blip>
          <a:srcRect l="6498" t="5227" r="66872" b="47673"/>
          <a:stretch/>
        </p:blipFill>
        <p:spPr>
          <a:xfrm>
            <a:off x="480535" y="414143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4"/>
          <p:cNvSpPr/>
          <p:nvPr/>
        </p:nvSpPr>
        <p:spPr>
          <a:xfrm>
            <a:off x="1482230" y="2433012"/>
            <a:ext cx="516290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4. Count the letters.</a:t>
            </a:r>
            <a:endParaRPr/>
          </a:p>
        </p:txBody>
      </p:sp>
      <p:pic>
        <p:nvPicPr>
          <p:cNvPr id="272" name="Google Shape;272;p14"/>
          <p:cNvPicPr preferRelativeResize="0"/>
          <p:nvPr/>
        </p:nvPicPr>
        <p:blipFill rotWithShape="1">
          <a:blip r:embed="rId5">
            <a:alphaModFix/>
          </a:blip>
          <a:srcRect l="33331" t="3192" r="34346" b="51744"/>
          <a:stretch/>
        </p:blipFill>
        <p:spPr>
          <a:xfrm>
            <a:off x="1073684" y="4843621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5"/>
          <p:cNvSpPr/>
          <p:nvPr/>
        </p:nvSpPr>
        <p:spPr>
          <a:xfrm rot="-2700000" flipH="1">
            <a:off x="-376156" y="-253670"/>
            <a:ext cx="1827638" cy="1376989"/>
          </a:xfrm>
          <a:custGeom>
            <a:avLst/>
            <a:gdLst/>
            <a:ahLst/>
            <a:cxnLst/>
            <a:rect l="l" t="t" r="r" b="b"/>
            <a:pathLst>
              <a:path w="1827638" h="1376989" extrusionOk="0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5"/>
          <p:cNvSpPr/>
          <p:nvPr/>
        </p:nvSpPr>
        <p:spPr>
          <a:xfrm rot="-27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 rot="-27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 rot="10800000" flipH="1">
            <a:off x="9356643" y="0"/>
            <a:ext cx="2835357" cy="1480837"/>
          </a:xfrm>
          <a:custGeom>
            <a:avLst/>
            <a:gdLst/>
            <a:ahLst/>
            <a:cxnLst/>
            <a:rect l="l" t="t" r="r" b="b"/>
            <a:pathLst>
              <a:path w="2835357" h="1480837" extrusionOk="0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flipH="1">
            <a:off x="7976344" y="6115501"/>
            <a:ext cx="1494513" cy="742499"/>
          </a:xfrm>
          <a:prstGeom prst="triangle">
            <a:avLst>
              <a:gd name="adj" fmla="val 50000"/>
            </a:avLst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 flipH="1">
            <a:off x="7604080" y="6453143"/>
            <a:ext cx="814903" cy="404857"/>
          </a:xfrm>
          <a:prstGeom prst="triangle">
            <a:avLst>
              <a:gd name="adj" fmla="val 50000"/>
            </a:avLst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34" y="998876"/>
            <a:ext cx="11534504" cy="5721907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5"/>
          <p:cNvSpPr txBox="1"/>
          <p:nvPr/>
        </p:nvSpPr>
        <p:spPr>
          <a:xfrm>
            <a:off x="7526389" y="3456112"/>
            <a:ext cx="97223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60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5"/>
          <p:cNvSpPr txBox="1"/>
          <p:nvPr/>
        </p:nvSpPr>
        <p:spPr>
          <a:xfrm>
            <a:off x="8012506" y="4971213"/>
            <a:ext cx="97223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60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6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6013" y="423121"/>
            <a:ext cx="8795487" cy="566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6"/>
          <p:cNvPicPr preferRelativeResize="0"/>
          <p:nvPr/>
        </p:nvPicPr>
        <p:blipFill rotWithShape="1">
          <a:blip r:embed="rId5">
            <a:alphaModFix/>
          </a:blip>
          <a:srcRect l="64636" t="4355" r="3042" b="50581"/>
          <a:stretch/>
        </p:blipFill>
        <p:spPr>
          <a:xfrm>
            <a:off x="8815846" y="4628324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6"/>
          <p:cNvPicPr preferRelativeResize="0"/>
          <p:nvPr/>
        </p:nvPicPr>
        <p:blipFill rotWithShape="1">
          <a:blip r:embed="rId5">
            <a:alphaModFix/>
          </a:blip>
          <a:srcRect l="5481" t="50582" r="62196" b="4354"/>
          <a:stretch/>
        </p:blipFill>
        <p:spPr>
          <a:xfrm>
            <a:off x="5734585" y="993821"/>
            <a:ext cx="1476332" cy="143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6"/>
          <p:cNvPicPr preferRelativeResize="0"/>
          <p:nvPr/>
        </p:nvPicPr>
        <p:blipFill rotWithShape="1">
          <a:blip r:embed="rId5">
            <a:alphaModFix/>
          </a:blip>
          <a:srcRect l="6498" t="5227" r="66872" b="47673"/>
          <a:stretch/>
        </p:blipFill>
        <p:spPr>
          <a:xfrm>
            <a:off x="480535" y="414143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6"/>
          <p:cNvSpPr/>
          <p:nvPr/>
        </p:nvSpPr>
        <p:spPr>
          <a:xfrm>
            <a:off x="1127185" y="2475946"/>
            <a:ext cx="6083732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5. Fun corner and wrap-up</a:t>
            </a:r>
            <a:endParaRPr sz="5400" b="1" i="1">
              <a:solidFill>
                <a:schemeClr val="dk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301" name="Google Shape;301;p16"/>
          <p:cNvPicPr preferRelativeResize="0"/>
          <p:nvPr/>
        </p:nvPicPr>
        <p:blipFill rotWithShape="1">
          <a:blip r:embed="rId5">
            <a:alphaModFix/>
          </a:blip>
          <a:srcRect l="33331" t="3192" r="34346" b="51744"/>
          <a:stretch/>
        </p:blipFill>
        <p:spPr>
          <a:xfrm>
            <a:off x="1073684" y="4843621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6"/>
          <p:cNvSpPr/>
          <p:nvPr/>
        </p:nvSpPr>
        <p:spPr>
          <a:xfrm>
            <a:off x="1985141" y="6099859"/>
            <a:ext cx="99261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Game: What’s missing?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9730" y="-112750"/>
            <a:ext cx="12405353" cy="69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7"/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  E  N</a:t>
            </a:r>
            <a:endParaRPr/>
          </a:p>
        </p:txBody>
      </p:sp>
      <p:sp>
        <p:nvSpPr>
          <p:cNvPr id="311" name="Google Shape;311;p17"/>
          <p:cNvSpPr/>
          <p:nvPr/>
        </p:nvSpPr>
        <p:spPr>
          <a:xfrm>
            <a:off x="7373075" y="1081672"/>
            <a:ext cx="2857449" cy="3128378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12" name="Google Shape;312;p17"/>
          <p:cNvPicPr preferRelativeResize="0"/>
          <p:nvPr/>
        </p:nvPicPr>
        <p:blipFill rotWithShape="1">
          <a:blip r:embed="rId4">
            <a:alphaModFix/>
          </a:blip>
          <a:srcRect t="43955"/>
          <a:stretch/>
        </p:blipFill>
        <p:spPr>
          <a:xfrm>
            <a:off x="-12700" y="3014453"/>
            <a:ext cx="12204700" cy="384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9730" y="-112750"/>
            <a:ext cx="12405353" cy="69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8"/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MARRY</a:t>
            </a:r>
            <a:endParaRPr/>
          </a:p>
        </p:txBody>
      </p:sp>
      <p:sp>
        <p:nvSpPr>
          <p:cNvPr id="320" name="Google Shape;320;p18"/>
          <p:cNvSpPr/>
          <p:nvPr/>
        </p:nvSpPr>
        <p:spPr>
          <a:xfrm>
            <a:off x="895680" y="854624"/>
            <a:ext cx="2597681" cy="3128378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21" name="Google Shape;321;p18"/>
          <p:cNvPicPr preferRelativeResize="0"/>
          <p:nvPr/>
        </p:nvPicPr>
        <p:blipFill rotWithShape="1">
          <a:blip r:embed="rId4">
            <a:alphaModFix/>
          </a:blip>
          <a:srcRect t="43955"/>
          <a:stretch/>
        </p:blipFill>
        <p:spPr>
          <a:xfrm>
            <a:off x="-12700" y="3014453"/>
            <a:ext cx="12204700" cy="384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9730" y="-112750"/>
            <a:ext cx="12405353" cy="69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9"/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LINDA</a:t>
            </a:r>
            <a:endParaRPr/>
          </a:p>
        </p:txBody>
      </p:sp>
      <p:sp>
        <p:nvSpPr>
          <p:cNvPr id="329" name="Google Shape;329;p19"/>
          <p:cNvSpPr/>
          <p:nvPr/>
        </p:nvSpPr>
        <p:spPr>
          <a:xfrm>
            <a:off x="6153529" y="1496995"/>
            <a:ext cx="1951676" cy="2350396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30" name="Google Shape;330;p19"/>
          <p:cNvPicPr preferRelativeResize="0"/>
          <p:nvPr/>
        </p:nvPicPr>
        <p:blipFill rotWithShape="1">
          <a:blip r:embed="rId4">
            <a:alphaModFix/>
          </a:blip>
          <a:srcRect t="43955"/>
          <a:stretch/>
        </p:blipFill>
        <p:spPr>
          <a:xfrm>
            <a:off x="-12700" y="3014453"/>
            <a:ext cx="12204700" cy="384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"/>
          <p:cNvPicPr preferRelativeResize="0"/>
          <p:nvPr/>
        </p:nvPicPr>
        <p:blipFill rotWithShape="1">
          <a:blip r:embed="rId3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-10633" y="478697"/>
            <a:ext cx="1823125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Starter</a:t>
            </a:r>
            <a:r>
              <a:rPr lang="en-US" sz="20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</p:txBody>
      </p:sp>
      <p:pic>
        <p:nvPicPr>
          <p:cNvPr id="122" name="Google Shape;12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6706" y="2766920"/>
            <a:ext cx="5458587" cy="132416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9730" y="-112750"/>
            <a:ext cx="12405353" cy="69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0"/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LUCY</a:t>
            </a:r>
            <a:endParaRPr/>
          </a:p>
        </p:txBody>
      </p:sp>
      <p:sp>
        <p:nvSpPr>
          <p:cNvPr id="338" name="Google Shape;338;p20"/>
          <p:cNvSpPr/>
          <p:nvPr/>
        </p:nvSpPr>
        <p:spPr>
          <a:xfrm>
            <a:off x="4219047" y="1483829"/>
            <a:ext cx="1774251" cy="2350396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39" name="Google Shape;339;p20"/>
          <p:cNvPicPr preferRelativeResize="0"/>
          <p:nvPr/>
        </p:nvPicPr>
        <p:blipFill rotWithShape="1">
          <a:blip r:embed="rId4">
            <a:alphaModFix/>
          </a:blip>
          <a:srcRect t="43955"/>
          <a:stretch/>
        </p:blipFill>
        <p:spPr>
          <a:xfrm>
            <a:off x="-12700" y="3014453"/>
            <a:ext cx="12204700" cy="384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6794" y="1081948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1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5409454"/>
            <a:ext cx="2143125" cy="173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56013" y="423121"/>
            <a:ext cx="8795487" cy="566776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1"/>
          <p:cNvSpPr/>
          <p:nvPr/>
        </p:nvSpPr>
        <p:spPr>
          <a:xfrm>
            <a:off x="1560277" y="2637057"/>
            <a:ext cx="516290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Well done!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3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 descr="图片包含 蛋糕, 室内, 绿色&#10;&#10;已生成高可信度的说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14564" y="338987"/>
            <a:ext cx="462343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31856" y="-223160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08505" flipH="1">
            <a:off x="175516" y="133355"/>
            <a:ext cx="1830386" cy="1179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7">
            <a:alphaModFix/>
          </a:blip>
          <a:srcRect l="64636" t="4355" r="3042" b="50581"/>
          <a:stretch/>
        </p:blipFill>
        <p:spPr>
          <a:xfrm>
            <a:off x="9486831" y="3241409"/>
            <a:ext cx="1073964" cy="104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/>
          <p:cNvPicPr preferRelativeResize="0"/>
          <p:nvPr/>
        </p:nvPicPr>
        <p:blipFill rotWithShape="1">
          <a:blip r:embed="rId7">
            <a:alphaModFix/>
          </a:blip>
          <a:srcRect l="5481" t="50582" r="62196" b="4354"/>
          <a:stretch/>
        </p:blipFill>
        <p:spPr>
          <a:xfrm>
            <a:off x="9649582" y="1167862"/>
            <a:ext cx="999538" cy="97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"/>
          <p:cNvPicPr preferRelativeResize="0"/>
          <p:nvPr/>
        </p:nvPicPr>
        <p:blipFill rotWithShape="1">
          <a:blip r:embed="rId7">
            <a:alphaModFix/>
          </a:blip>
          <a:srcRect l="6498" t="5227" r="66872" b="47673"/>
          <a:stretch/>
        </p:blipFill>
        <p:spPr>
          <a:xfrm>
            <a:off x="3486977" y="111841"/>
            <a:ext cx="827697" cy="102356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"/>
          <p:cNvSpPr/>
          <p:nvPr/>
        </p:nvSpPr>
        <p:spPr>
          <a:xfrm>
            <a:off x="4265126" y="5800176"/>
            <a:ext cx="522170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Contents</a:t>
            </a:r>
            <a:endParaRPr sz="4000" b="1" i="1" u="none" strike="noStrike" cap="none">
              <a:solidFill>
                <a:schemeClr val="dk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36" name="Google Shape;136;p3"/>
          <p:cNvPicPr preferRelativeResize="0"/>
          <p:nvPr/>
        </p:nvPicPr>
        <p:blipFill rotWithShape="1">
          <a:blip r:embed="rId7">
            <a:alphaModFix/>
          </a:blip>
          <a:srcRect l="33331" t="3192" r="34346" b="51744"/>
          <a:stretch/>
        </p:blipFill>
        <p:spPr>
          <a:xfrm>
            <a:off x="3813187" y="2142254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/>
          <p:cNvPicPr preferRelativeResize="0"/>
          <p:nvPr/>
        </p:nvPicPr>
        <p:blipFill rotWithShape="1">
          <a:blip r:embed="rId7">
            <a:alphaModFix/>
          </a:blip>
          <a:srcRect l="5481" t="50582" r="62196" b="4354"/>
          <a:stretch/>
        </p:blipFill>
        <p:spPr>
          <a:xfrm rot="-1438254" flipH="1">
            <a:off x="3814904" y="4300242"/>
            <a:ext cx="999538" cy="97439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/>
          <p:nvPr/>
        </p:nvSpPr>
        <p:spPr>
          <a:xfrm>
            <a:off x="4353883" y="364655"/>
            <a:ext cx="2951931" cy="63201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2F2F2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Warm-up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"/>
          <p:cNvSpPr/>
          <p:nvPr/>
        </p:nvSpPr>
        <p:spPr>
          <a:xfrm>
            <a:off x="3214536" y="1400015"/>
            <a:ext cx="5511513" cy="63201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2F2F2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Listen, point and sing.</a:t>
            </a:r>
            <a:endParaRPr sz="1000"/>
          </a:p>
        </p:txBody>
      </p:sp>
      <p:sp>
        <p:nvSpPr>
          <p:cNvPr id="140" name="Google Shape;140;p3"/>
          <p:cNvSpPr/>
          <p:nvPr/>
        </p:nvSpPr>
        <p:spPr>
          <a:xfrm>
            <a:off x="4838180" y="2457998"/>
            <a:ext cx="4648651" cy="63201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2F2F2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Read and complete.</a:t>
            </a:r>
            <a:endParaRPr sz="1000"/>
          </a:p>
        </p:txBody>
      </p:sp>
      <p:sp>
        <p:nvSpPr>
          <p:cNvPr id="141" name="Google Shape;141;p3"/>
          <p:cNvSpPr/>
          <p:nvPr/>
        </p:nvSpPr>
        <p:spPr>
          <a:xfrm>
            <a:off x="4484894" y="3474622"/>
            <a:ext cx="4526759" cy="63201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2F2F2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Count the letters.</a:t>
            </a:r>
            <a:endParaRPr sz="1000" dirty="0"/>
          </a:p>
        </p:txBody>
      </p:sp>
      <p:sp>
        <p:nvSpPr>
          <p:cNvPr id="142" name="Google Shape;142;p3"/>
          <p:cNvSpPr/>
          <p:nvPr/>
        </p:nvSpPr>
        <p:spPr>
          <a:xfrm>
            <a:off x="4983090" y="4481284"/>
            <a:ext cx="6375473" cy="63201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2F2F2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 Fun corner and wrap-up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4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10" y="144617"/>
            <a:ext cx="8410575" cy="54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5">
            <a:alphaModFix/>
          </a:blip>
          <a:srcRect l="64636" t="4355" r="3042" b="50581"/>
          <a:stretch/>
        </p:blipFill>
        <p:spPr>
          <a:xfrm>
            <a:off x="5798720" y="4014679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5">
            <a:alphaModFix/>
          </a:blip>
          <a:srcRect l="5481" t="50582" r="62196" b="4354"/>
          <a:stretch/>
        </p:blipFill>
        <p:spPr>
          <a:xfrm>
            <a:off x="6448468" y="663372"/>
            <a:ext cx="999538" cy="97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"/>
          <p:cNvPicPr preferRelativeResize="0"/>
          <p:nvPr/>
        </p:nvPicPr>
        <p:blipFill rotWithShape="1">
          <a:blip r:embed="rId5">
            <a:alphaModFix/>
          </a:blip>
          <a:srcRect l="6498" t="5227" r="66872" b="47673"/>
          <a:stretch/>
        </p:blipFill>
        <p:spPr>
          <a:xfrm>
            <a:off x="290082" y="663442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4"/>
          <p:cNvSpPr/>
          <p:nvPr/>
        </p:nvSpPr>
        <p:spPr>
          <a:xfrm>
            <a:off x="-290600" y="2321004"/>
            <a:ext cx="9554817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0" marR="0" lvl="0" indent="-1143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Sigmar One"/>
              <a:buAutoNum type="arabicPeriod"/>
            </a:pPr>
            <a:r>
              <a:rPr lang="en-US" sz="6600" b="1" i="1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Warm-up</a:t>
            </a:r>
            <a:endParaRPr sz="6600" b="1" i="1">
              <a:solidFill>
                <a:schemeClr val="dk1"/>
              </a:solidFill>
              <a:latin typeface="Sigmar One"/>
              <a:ea typeface="Sigmar One"/>
              <a:cs typeface="Sigmar One"/>
              <a:sym typeface="Sigmar On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600" b="1" i="1">
              <a:solidFill>
                <a:schemeClr val="dk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55" name="Google Shape;155;p4"/>
          <p:cNvPicPr preferRelativeResize="0"/>
          <p:nvPr/>
        </p:nvPicPr>
        <p:blipFill rotWithShape="1">
          <a:blip r:embed="rId5">
            <a:alphaModFix/>
          </a:blip>
          <a:srcRect l="33331" t="3192" r="34346" b="51744"/>
          <a:stretch/>
        </p:blipFill>
        <p:spPr>
          <a:xfrm>
            <a:off x="153841" y="3721834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4"/>
          <p:cNvSpPr/>
          <p:nvPr/>
        </p:nvSpPr>
        <p:spPr>
          <a:xfrm>
            <a:off x="2182860" y="6063099"/>
            <a:ext cx="955481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Game: Numbers showing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5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689" y="0"/>
            <a:ext cx="2178297" cy="164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500081" y="741402"/>
            <a:ext cx="2439864" cy="164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/>
          <p:nvPr/>
        </p:nvSpPr>
        <p:spPr>
          <a:xfrm>
            <a:off x="3829050" y="2722458"/>
            <a:ext cx="41073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three</a:t>
            </a:r>
            <a:endParaRPr/>
          </a:p>
        </p:txBody>
      </p:sp>
      <p:pic>
        <p:nvPicPr>
          <p:cNvPr id="166" name="Google Shape;16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4586" y="4226006"/>
            <a:ext cx="2491060" cy="2540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6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689" y="0"/>
            <a:ext cx="2178297" cy="164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500081" y="741402"/>
            <a:ext cx="2439864" cy="164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/>
          <p:nvPr/>
        </p:nvSpPr>
        <p:spPr>
          <a:xfrm>
            <a:off x="4042319" y="2598003"/>
            <a:ext cx="41073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six</a:t>
            </a:r>
            <a:endParaRPr/>
          </a:p>
        </p:txBody>
      </p:sp>
      <p:pic>
        <p:nvPicPr>
          <p:cNvPr id="175" name="Google Shape;17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4595" y="4506686"/>
            <a:ext cx="3618647" cy="2084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7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689" y="0"/>
            <a:ext cx="2178297" cy="164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500081" y="741402"/>
            <a:ext cx="2439864" cy="164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7"/>
          <p:cNvSpPr/>
          <p:nvPr/>
        </p:nvSpPr>
        <p:spPr>
          <a:xfrm>
            <a:off x="3848100" y="2598003"/>
            <a:ext cx="41073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five</a:t>
            </a:r>
            <a:endParaRPr/>
          </a:p>
        </p:txBody>
      </p:sp>
      <p:pic>
        <p:nvPicPr>
          <p:cNvPr id="184" name="Google Shape;18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1746" y="4183410"/>
            <a:ext cx="2589214" cy="2423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8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689" y="0"/>
            <a:ext cx="2178297" cy="164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8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500081" y="741402"/>
            <a:ext cx="2439864" cy="164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8"/>
          <p:cNvSpPr/>
          <p:nvPr/>
        </p:nvSpPr>
        <p:spPr>
          <a:xfrm>
            <a:off x="3771900" y="2382792"/>
            <a:ext cx="41073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nine</a:t>
            </a:r>
            <a:endParaRPr/>
          </a:p>
        </p:txBody>
      </p:sp>
      <p:pic>
        <p:nvPicPr>
          <p:cNvPr id="193" name="Google Shape;19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0101" y="4519749"/>
            <a:ext cx="3523706" cy="2224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9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10" y="144617"/>
            <a:ext cx="1064254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9"/>
          <p:cNvPicPr preferRelativeResize="0"/>
          <p:nvPr/>
        </p:nvPicPr>
        <p:blipFill rotWithShape="1">
          <a:blip r:embed="rId5">
            <a:alphaModFix/>
          </a:blip>
          <a:srcRect l="64636" t="4355" r="3042" b="50581"/>
          <a:stretch/>
        </p:blipFill>
        <p:spPr>
          <a:xfrm>
            <a:off x="8815846" y="4628324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 rotWithShape="1">
          <a:blip r:embed="rId5">
            <a:alphaModFix/>
          </a:blip>
          <a:srcRect l="5481" t="50582" r="62196" b="4354"/>
          <a:stretch/>
        </p:blipFill>
        <p:spPr>
          <a:xfrm>
            <a:off x="5734585" y="993821"/>
            <a:ext cx="1476332" cy="143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/>
          <p:cNvPicPr preferRelativeResize="0"/>
          <p:nvPr/>
        </p:nvPicPr>
        <p:blipFill rotWithShape="1">
          <a:blip r:embed="rId5">
            <a:alphaModFix/>
          </a:blip>
          <a:srcRect l="6498" t="5227" r="66872" b="47673"/>
          <a:stretch/>
        </p:blipFill>
        <p:spPr>
          <a:xfrm>
            <a:off x="290082" y="663442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9"/>
          <p:cNvSpPr/>
          <p:nvPr/>
        </p:nvSpPr>
        <p:spPr>
          <a:xfrm>
            <a:off x="2204290" y="2873998"/>
            <a:ext cx="661626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2. Listen, point and sing.</a:t>
            </a:r>
            <a:endParaRPr/>
          </a:p>
        </p:txBody>
      </p:sp>
      <p:pic>
        <p:nvPicPr>
          <p:cNvPr id="206" name="Google Shape;206;p9"/>
          <p:cNvPicPr preferRelativeResize="0"/>
          <p:nvPr/>
        </p:nvPicPr>
        <p:blipFill rotWithShape="1">
          <a:blip r:embed="rId5">
            <a:alphaModFix/>
          </a:blip>
          <a:srcRect l="33331" t="3192" r="34346" b="51744"/>
          <a:stretch/>
        </p:blipFill>
        <p:spPr>
          <a:xfrm>
            <a:off x="3956841" y="4879941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Microsoft Office PowerPoint</Application>
  <PresentationFormat>Widescreen</PresentationFormat>
  <Paragraphs>64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Comic Sans MS</vt:lpstr>
      <vt:lpstr>Arial</vt:lpstr>
      <vt:lpstr>Sigmar One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李佳宇</dc:creator>
  <cp:lastModifiedBy>Windows User</cp:lastModifiedBy>
  <cp:revision>1</cp:revision>
  <dcterms:created xsi:type="dcterms:W3CDTF">2017-05-08T08:38:07Z</dcterms:created>
  <dcterms:modified xsi:type="dcterms:W3CDTF">2023-10-08T23:39:55Z</dcterms:modified>
</cp:coreProperties>
</file>